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46"/>
  </p:notesMasterIdLst>
  <p:handoutMasterIdLst>
    <p:handoutMasterId r:id="rId47"/>
  </p:handoutMasterIdLst>
  <p:sldIdLst>
    <p:sldId id="320" r:id="rId2"/>
    <p:sldId id="357" r:id="rId3"/>
    <p:sldId id="380" r:id="rId4"/>
    <p:sldId id="381" r:id="rId5"/>
    <p:sldId id="359" r:id="rId6"/>
    <p:sldId id="375" r:id="rId7"/>
    <p:sldId id="376" r:id="rId8"/>
    <p:sldId id="377" r:id="rId9"/>
    <p:sldId id="310" r:id="rId10"/>
    <p:sldId id="369" r:id="rId11"/>
    <p:sldId id="335" r:id="rId12"/>
    <p:sldId id="336" r:id="rId13"/>
    <p:sldId id="354" r:id="rId14"/>
    <p:sldId id="346" r:id="rId15"/>
    <p:sldId id="347" r:id="rId16"/>
    <p:sldId id="348" r:id="rId17"/>
    <p:sldId id="339" r:id="rId18"/>
    <p:sldId id="334" r:id="rId19"/>
    <p:sldId id="353" r:id="rId20"/>
    <p:sldId id="337" r:id="rId21"/>
    <p:sldId id="338" r:id="rId22"/>
    <p:sldId id="363" r:id="rId23"/>
    <p:sldId id="371" r:id="rId24"/>
    <p:sldId id="370" r:id="rId25"/>
    <p:sldId id="373" r:id="rId26"/>
    <p:sldId id="378" r:id="rId27"/>
    <p:sldId id="379" r:id="rId28"/>
    <p:sldId id="366" r:id="rId29"/>
    <p:sldId id="391" r:id="rId30"/>
    <p:sldId id="392" r:id="rId31"/>
    <p:sldId id="368" r:id="rId32"/>
    <p:sldId id="389" r:id="rId33"/>
    <p:sldId id="387" r:id="rId34"/>
    <p:sldId id="394" r:id="rId35"/>
    <p:sldId id="382" r:id="rId36"/>
    <p:sldId id="365" r:id="rId37"/>
    <p:sldId id="383" r:id="rId38"/>
    <p:sldId id="386" r:id="rId39"/>
    <p:sldId id="384" r:id="rId40"/>
    <p:sldId id="393" r:id="rId41"/>
    <p:sldId id="362" r:id="rId42"/>
    <p:sldId id="374" r:id="rId43"/>
    <p:sldId id="355" r:id="rId44"/>
    <p:sldId id="351" r:id="rId45"/>
  </p:sldIdLst>
  <p:sldSz cx="12192000" cy="6858000"/>
  <p:notesSz cx="6858000" cy="9144000"/>
  <p:defaultTextStyle>
    <a:defPPr>
      <a:defRPr lang="en-US"/>
    </a:defPPr>
    <a:lvl1pPr marL="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EA2"/>
    <a:srgbClr val="85258B"/>
    <a:srgbClr val="8C2891"/>
    <a:srgbClr val="8C2896"/>
    <a:srgbClr val="8C289B"/>
    <a:srgbClr val="91239B"/>
    <a:srgbClr val="8C3296"/>
    <a:srgbClr val="8D3197"/>
    <a:srgbClr val="9700C8"/>
    <a:srgbClr val="017E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5" autoAdjust="0"/>
    <p:restoredTop sz="70080" autoAdjust="0"/>
  </p:normalViewPr>
  <p:slideViewPr>
    <p:cSldViewPr snapToGrid="0" snapToObjects="1">
      <p:cViewPr varScale="1">
        <p:scale>
          <a:sx n="53" d="100"/>
          <a:sy n="53" d="100"/>
        </p:scale>
        <p:origin x="1456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265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suzannewidup/Dropbox/Impact%20Scale/Data/Impact_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suzannewidup/Dropbox/Impact%20Scale/Data/Impact_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suzannewidup/Dropbox/Impact%20Scale/Data/Impact_Analys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suzannewidup/Dropbox/Impact%20Scale/Data/Impact_Analysi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suzannewidup/Dropbox/Impact%20Scale/Data/Impact_Analysi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 err="1"/>
              <a:t>IoI</a:t>
            </a:r>
            <a:r>
              <a:rPr lang="en-US" sz="1800" b="1" dirty="0"/>
              <a:t> Frequency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000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'IOI Frequency'!$A$30:$A$40</c:f>
              <c:strCache>
                <c:ptCount val="11"/>
                <c:pt idx="0">
                  <c:v>Over 1 Million Records</c:v>
                </c:pt>
                <c:pt idx="1">
                  <c:v>Individual Lawsuit</c:v>
                </c:pt>
                <c:pt idx="2">
                  <c:v>Extended Media Coverage</c:v>
                </c:pt>
                <c:pt idx="3">
                  <c:v>Multiple Domestic Jurisdiction</c:v>
                </c:pt>
                <c:pt idx="4">
                  <c:v>Over 100,000 Records</c:v>
                </c:pt>
                <c:pt idx="5">
                  <c:v>Over 10,000 Records</c:v>
                </c:pt>
                <c:pt idx="6">
                  <c:v>Single Domestic Jurisdiction</c:v>
                </c:pt>
                <c:pt idx="7">
                  <c:v>Over 1,000 Records</c:v>
                </c:pt>
                <c:pt idx="8">
                  <c:v>Under 1,000 Records</c:v>
                </c:pt>
                <c:pt idx="9">
                  <c:v>Government Reporting Required</c:v>
                </c:pt>
                <c:pt idx="10">
                  <c:v>Media Coverage</c:v>
                </c:pt>
              </c:strCache>
            </c:strRef>
          </c:cat>
          <c:val>
            <c:numRef>
              <c:f>'IOI Frequency'!$B$30:$B$40</c:f>
              <c:numCache>
                <c:formatCode>General</c:formatCode>
                <c:ptCount val="11"/>
                <c:pt idx="0">
                  <c:v>101</c:v>
                </c:pt>
                <c:pt idx="1">
                  <c:v>137</c:v>
                </c:pt>
                <c:pt idx="2">
                  <c:v>152</c:v>
                </c:pt>
                <c:pt idx="3">
                  <c:v>152</c:v>
                </c:pt>
                <c:pt idx="4">
                  <c:v>162</c:v>
                </c:pt>
                <c:pt idx="5">
                  <c:v>379</c:v>
                </c:pt>
                <c:pt idx="6">
                  <c:v>708</c:v>
                </c:pt>
                <c:pt idx="7">
                  <c:v>989</c:v>
                </c:pt>
                <c:pt idx="8">
                  <c:v>1091</c:v>
                </c:pt>
                <c:pt idx="9">
                  <c:v>2437</c:v>
                </c:pt>
                <c:pt idx="10">
                  <c:v>3465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41-D742-A540-142FF52BCB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803018264"/>
        <c:axId val="-1975051848"/>
      </c:barChart>
      <c:catAx>
        <c:axId val="1803018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75051848"/>
        <c:crosses val="autoZero"/>
        <c:auto val="1"/>
        <c:lblAlgn val="ctr"/>
        <c:lblOffset val="100"/>
        <c:noMultiLvlLbl val="0"/>
      </c:catAx>
      <c:valAx>
        <c:axId val="-19750518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3018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Record Loss Size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000FF"/>
            </a:solidFill>
            <a:ln>
              <a:noFill/>
            </a:ln>
            <a:effectLst/>
          </c:spPr>
          <c:invertIfNegative val="0"/>
          <c:cat>
            <c:strRef>
              <c:f>'Discovery Methods'!$A$3:$A$10</c:f>
              <c:strCache>
                <c:ptCount val="8"/>
                <c:pt idx="0">
                  <c:v>Under 1000</c:v>
                </c:pt>
                <c:pt idx="1">
                  <c:v>Over 1k</c:v>
                </c:pt>
                <c:pt idx="2">
                  <c:v>Over 10k</c:v>
                </c:pt>
                <c:pt idx="3">
                  <c:v>Over 100k</c:v>
                </c:pt>
                <c:pt idx="4">
                  <c:v>Over 1m</c:v>
                </c:pt>
                <c:pt idx="5">
                  <c:v>Over 10m</c:v>
                </c:pt>
                <c:pt idx="6">
                  <c:v>Over 100m</c:v>
                </c:pt>
                <c:pt idx="7">
                  <c:v>Over 1b</c:v>
                </c:pt>
              </c:strCache>
            </c:strRef>
          </c:cat>
          <c:val>
            <c:numRef>
              <c:f>'Discovery Methods'!$B$3:$B$10</c:f>
              <c:numCache>
                <c:formatCode>General</c:formatCode>
                <c:ptCount val="8"/>
                <c:pt idx="0">
                  <c:v>1542</c:v>
                </c:pt>
                <c:pt idx="1">
                  <c:v>1123</c:v>
                </c:pt>
                <c:pt idx="2">
                  <c:v>469</c:v>
                </c:pt>
                <c:pt idx="3">
                  <c:v>210</c:v>
                </c:pt>
                <c:pt idx="4">
                  <c:v>177</c:v>
                </c:pt>
                <c:pt idx="5">
                  <c:v>82</c:v>
                </c:pt>
                <c:pt idx="6">
                  <c:v>13</c:v>
                </c:pt>
                <c:pt idx="7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F1-664A-B06D-58CFBE1CEA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1974992072"/>
        <c:axId val="-1975865144"/>
      </c:barChart>
      <c:catAx>
        <c:axId val="-19749920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75865144"/>
        <c:crosses val="autoZero"/>
        <c:auto val="1"/>
        <c:lblAlgn val="ctr"/>
        <c:lblOffset val="100"/>
        <c:noMultiLvlLbl val="0"/>
      </c:catAx>
      <c:valAx>
        <c:axId val="-19758651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74992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Impact Score by Number of Cases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'Impact Scores'!$E$1</c:f>
              <c:strCache>
                <c:ptCount val="1"/>
                <c:pt idx="0">
                  <c:v># Cases</c:v>
                </c:pt>
              </c:strCache>
            </c:strRef>
          </c:tx>
          <c:spPr>
            <a:ln w="50800" cap="rnd">
              <a:solidFill>
                <a:srgbClr val="0000FF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rgbClr val="0000FF"/>
              </a:solidFill>
              <a:ln w="9525">
                <a:noFill/>
              </a:ln>
              <a:effectLst/>
            </c:spPr>
          </c:marker>
          <c:xVal>
            <c:numRef>
              <c:f>'Impact Scores'!$D$2:$D$31</c:f>
              <c:numCache>
                <c:formatCode>General</c:formatCode>
                <c:ptCount val="3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10</c:v>
                </c:pt>
                <c:pt idx="8">
                  <c:v>12</c:v>
                </c:pt>
                <c:pt idx="9">
                  <c:v>13</c:v>
                </c:pt>
                <c:pt idx="10">
                  <c:v>14</c:v>
                </c:pt>
                <c:pt idx="11">
                  <c:v>15</c:v>
                </c:pt>
                <c:pt idx="12">
                  <c:v>16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24</c:v>
                </c:pt>
                <c:pt idx="19">
                  <c:v>25</c:v>
                </c:pt>
                <c:pt idx="20">
                  <c:v>26</c:v>
                </c:pt>
                <c:pt idx="21">
                  <c:v>27</c:v>
                </c:pt>
                <c:pt idx="22">
                  <c:v>29</c:v>
                </c:pt>
                <c:pt idx="23">
                  <c:v>30</c:v>
                </c:pt>
                <c:pt idx="24">
                  <c:v>31</c:v>
                </c:pt>
                <c:pt idx="25">
                  <c:v>33</c:v>
                </c:pt>
                <c:pt idx="26">
                  <c:v>35</c:v>
                </c:pt>
                <c:pt idx="27">
                  <c:v>37</c:v>
                </c:pt>
                <c:pt idx="28">
                  <c:v>41</c:v>
                </c:pt>
                <c:pt idx="29">
                  <c:v>58</c:v>
                </c:pt>
              </c:numCache>
            </c:numRef>
          </c:xVal>
          <c:yVal>
            <c:numRef>
              <c:f>'Impact Scores'!$E$2:$E$31</c:f>
              <c:numCache>
                <c:formatCode>General</c:formatCode>
                <c:ptCount val="30"/>
                <c:pt idx="0">
                  <c:v>21</c:v>
                </c:pt>
                <c:pt idx="1">
                  <c:v>1014</c:v>
                </c:pt>
                <c:pt idx="2">
                  <c:v>768</c:v>
                </c:pt>
                <c:pt idx="3">
                  <c:v>984</c:v>
                </c:pt>
                <c:pt idx="4">
                  <c:v>378</c:v>
                </c:pt>
                <c:pt idx="5">
                  <c:v>148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11</c:v>
                </c:pt>
                <c:pt idx="10">
                  <c:v>98</c:v>
                </c:pt>
                <c:pt idx="11">
                  <c:v>3</c:v>
                </c:pt>
                <c:pt idx="12">
                  <c:v>5</c:v>
                </c:pt>
                <c:pt idx="13">
                  <c:v>6</c:v>
                </c:pt>
                <c:pt idx="14">
                  <c:v>2</c:v>
                </c:pt>
                <c:pt idx="15">
                  <c:v>2</c:v>
                </c:pt>
                <c:pt idx="16">
                  <c:v>2</c:v>
                </c:pt>
                <c:pt idx="17">
                  <c:v>4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2</c:v>
                </c:pt>
                <c:pt idx="22">
                  <c:v>1</c:v>
                </c:pt>
                <c:pt idx="23">
                  <c:v>3</c:v>
                </c:pt>
                <c:pt idx="24">
                  <c:v>1</c:v>
                </c:pt>
                <c:pt idx="25">
                  <c:v>2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6C4-FE4C-8FD1-9D9CEA797A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972536984"/>
        <c:axId val="-1976077128"/>
      </c:scatterChart>
      <c:valAx>
        <c:axId val="-19725369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Impact</a:t>
                </a:r>
                <a:r>
                  <a:rPr lang="en-US" sz="1800" b="1" baseline="0"/>
                  <a:t> Score</a:t>
                </a:r>
                <a:endParaRPr lang="en-US" sz="18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76077128"/>
        <c:crosses val="autoZero"/>
        <c:crossBetween val="midCat"/>
      </c:valAx>
      <c:valAx>
        <c:axId val="-1976077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# Cases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725369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Frequency by Industries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000FF"/>
            </a:solidFill>
            <a:ln>
              <a:noFill/>
            </a:ln>
            <a:effectLst/>
          </c:spPr>
          <c:invertIfNegative val="0"/>
          <c:cat>
            <c:strRef>
              <c:f>Industries!$M$4:$M$20</c:f>
              <c:strCache>
                <c:ptCount val="17"/>
                <c:pt idx="0">
                  <c:v>Utilities (22)</c:v>
                </c:pt>
                <c:pt idx="1">
                  <c:v>Construction (23)</c:v>
                </c:pt>
                <c:pt idx="2">
                  <c:v>Trade (42)</c:v>
                </c:pt>
                <c:pt idx="3">
                  <c:v>Information (51)</c:v>
                </c:pt>
                <c:pt idx="4">
                  <c:v>Finance (52)</c:v>
                </c:pt>
                <c:pt idx="5">
                  <c:v>Professional (54)</c:v>
                </c:pt>
                <c:pt idx="6">
                  <c:v>Administrative (56)</c:v>
                </c:pt>
                <c:pt idx="7">
                  <c:v>Education (61)</c:v>
                </c:pt>
                <c:pt idx="8">
                  <c:v>Healthcare (62)</c:v>
                </c:pt>
                <c:pt idx="9">
                  <c:v>Entertainment (71)</c:v>
                </c:pt>
                <c:pt idx="10">
                  <c:v>Accommodation (72)</c:v>
                </c:pt>
                <c:pt idx="11">
                  <c:v>Other Services (81)</c:v>
                </c:pt>
                <c:pt idx="12">
                  <c:v>Public (92)</c:v>
                </c:pt>
                <c:pt idx="13">
                  <c:v>Manufacturing (31-33)</c:v>
                </c:pt>
                <c:pt idx="14">
                  <c:v>Retail (44-45)</c:v>
                </c:pt>
                <c:pt idx="15">
                  <c:v>Transportation (48-49)</c:v>
                </c:pt>
                <c:pt idx="16">
                  <c:v>Unknown</c:v>
                </c:pt>
              </c:strCache>
            </c:strRef>
          </c:cat>
          <c:val>
            <c:numRef>
              <c:f>Industries!$N$4:$N$20</c:f>
              <c:numCache>
                <c:formatCode>General</c:formatCode>
                <c:ptCount val="17"/>
                <c:pt idx="0">
                  <c:v>2</c:v>
                </c:pt>
                <c:pt idx="1">
                  <c:v>1</c:v>
                </c:pt>
                <c:pt idx="2">
                  <c:v>1</c:v>
                </c:pt>
                <c:pt idx="3">
                  <c:v>41</c:v>
                </c:pt>
                <c:pt idx="4">
                  <c:v>41</c:v>
                </c:pt>
                <c:pt idx="5">
                  <c:v>13</c:v>
                </c:pt>
                <c:pt idx="6">
                  <c:v>10</c:v>
                </c:pt>
                <c:pt idx="7">
                  <c:v>7</c:v>
                </c:pt>
                <c:pt idx="8">
                  <c:v>47</c:v>
                </c:pt>
                <c:pt idx="9">
                  <c:v>4</c:v>
                </c:pt>
                <c:pt idx="10">
                  <c:v>1</c:v>
                </c:pt>
                <c:pt idx="11">
                  <c:v>2</c:v>
                </c:pt>
                <c:pt idx="12">
                  <c:v>42</c:v>
                </c:pt>
                <c:pt idx="13">
                  <c:v>4</c:v>
                </c:pt>
                <c:pt idx="14">
                  <c:v>13</c:v>
                </c:pt>
                <c:pt idx="15">
                  <c:v>2</c:v>
                </c:pt>
                <c:pt idx="16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E0-9848-94B4-D1D0B643CA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878151464"/>
        <c:axId val="1875934136"/>
      </c:barChart>
      <c:catAx>
        <c:axId val="18781514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5934136"/>
        <c:crosses val="autoZero"/>
        <c:auto val="1"/>
        <c:lblAlgn val="ctr"/>
        <c:lblOffset val="100"/>
        <c:noMultiLvlLbl val="0"/>
      </c:catAx>
      <c:valAx>
        <c:axId val="18759341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8151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00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Counts Action Frequency'!$J$6:$J$12</c:f>
              <c:strCache>
                <c:ptCount val="7"/>
                <c:pt idx="0">
                  <c:v>malware</c:v>
                </c:pt>
                <c:pt idx="1">
                  <c:v>misuse</c:v>
                </c:pt>
                <c:pt idx="2">
                  <c:v>physical</c:v>
                </c:pt>
                <c:pt idx="3">
                  <c:v>social</c:v>
                </c:pt>
                <c:pt idx="4">
                  <c:v>unknown</c:v>
                </c:pt>
                <c:pt idx="5">
                  <c:v>hacking</c:v>
                </c:pt>
                <c:pt idx="6">
                  <c:v>error</c:v>
                </c:pt>
              </c:strCache>
            </c:strRef>
          </c:cat>
          <c:val>
            <c:numRef>
              <c:f>'High Counts Action Frequency'!$K$6:$K$12</c:f>
              <c:numCache>
                <c:formatCode>General</c:formatCode>
                <c:ptCount val="7"/>
                <c:pt idx="0">
                  <c:v>8</c:v>
                </c:pt>
                <c:pt idx="1">
                  <c:v>20</c:v>
                </c:pt>
                <c:pt idx="2">
                  <c:v>41</c:v>
                </c:pt>
                <c:pt idx="3">
                  <c:v>3</c:v>
                </c:pt>
                <c:pt idx="4">
                  <c:v>28</c:v>
                </c:pt>
                <c:pt idx="5">
                  <c:v>139</c:v>
                </c:pt>
                <c:pt idx="6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206-5747-B417-47773A7BED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46157720"/>
        <c:axId val="-2046254536"/>
      </c:barChart>
      <c:catAx>
        <c:axId val="-2046157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6254536"/>
        <c:crosses val="autoZero"/>
        <c:auto val="1"/>
        <c:lblAlgn val="ctr"/>
        <c:lblOffset val="100"/>
        <c:noMultiLvlLbl val="0"/>
      </c:catAx>
      <c:valAx>
        <c:axId val="-2046254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6157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/>
    </cs:fontRef>
    <cs:defRPr sz="100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9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/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/>
    </cs:fontRef>
    <cs:defRPr sz="100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9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/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/>
    </cs:fontRef>
    <cs:defRPr sz="100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9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/>
    </cs:fontRef>
    <cs:defRPr sz="100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9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/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00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9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8D8A2D-4C11-AD4B-9C18-0D74CEDE754C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84DEB-6CE4-A345-9E53-5B46C6FEB1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188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12.png>
</file>

<file path=ppt/media/image13.pn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CFA83-08B1-2F44-95C6-2CABC424890B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735D0F-15CB-5241-8DA7-9EC6F9751A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0813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49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300"/>
              </a:spcBef>
              <a:spcAft>
                <a:spcPts val="0"/>
              </a:spcAft>
            </a:pPr>
            <a:endParaRPr lang="en-US" sz="1200" b="0" i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3110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8561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983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0341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0146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914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805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228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566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205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7309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9857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593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007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9499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8391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7161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013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90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282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61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3415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1402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4089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4089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8409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1990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00291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1941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19415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19415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194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9775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1941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852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3695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21930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5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378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3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827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551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300"/>
              </a:spcBef>
              <a:spcAft>
                <a:spcPts val="0"/>
              </a:spcAft>
            </a:pPr>
            <a:endParaRPr lang="en-US" sz="1200" b="0" i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735D0F-15CB-5241-8DA7-9EC6F9751AD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162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521" y="92946"/>
            <a:ext cx="10780707" cy="1126372"/>
          </a:xfrm>
        </p:spPr>
        <p:txBody>
          <a:bodyPr/>
          <a:lstStyle>
            <a:lvl1pPr>
              <a:lnSpc>
                <a:spcPct val="90000"/>
              </a:lnSpc>
              <a:defRPr b="1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4294967295"/>
          </p:nvPr>
        </p:nvSpPr>
        <p:spPr>
          <a:xfrm>
            <a:off x="628953" y="1368489"/>
            <a:ext cx="11102737" cy="4616067"/>
          </a:xfrm>
        </p:spPr>
        <p:txBody>
          <a:bodyPr/>
          <a:lstStyle>
            <a:lvl1pPr>
              <a:lnSpc>
                <a:spcPct val="95000"/>
              </a:lnSpc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5536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ne speaker"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745340" y="4672101"/>
            <a:ext cx="4361753" cy="513761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 defTabSz="609585" rtl="0" eaLnBrk="1" latinLnBrk="0" hangingPunct="1">
              <a:lnSpc>
                <a:spcPct val="95000"/>
              </a:lnSpc>
              <a:spcAft>
                <a:spcPts val="0"/>
              </a:spcAft>
              <a:buFontTx/>
              <a:buNone/>
              <a:defRPr lang="en-US" sz="2000" b="1" kern="1200" dirty="0" smtClean="0">
                <a:solidFill>
                  <a:schemeClr val="accent2"/>
                </a:solidFill>
                <a:latin typeface="Calibri"/>
                <a:ea typeface="+mn-ea"/>
                <a:cs typeface="Calibri"/>
              </a:defRPr>
            </a:lvl1pPr>
            <a:lvl2pPr marL="0" indent="0" algn="l" defTabSz="609585" rtl="0" eaLnBrk="1" latinLnBrk="0" hangingPunct="1">
              <a:lnSpc>
                <a:spcPct val="100000"/>
              </a:lnSpc>
              <a:spcAft>
                <a:spcPts val="0"/>
              </a:spcAft>
              <a:buFontTx/>
              <a:buNone/>
              <a:defRPr lang="en-US" sz="2400" kern="1200" dirty="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0" indent="0" algn="l" defTabSz="609585" rtl="0" eaLnBrk="1" latinLnBrk="0" hangingPunct="1">
              <a:lnSpc>
                <a:spcPct val="100000"/>
              </a:lnSpc>
              <a:spcAft>
                <a:spcPts val="0"/>
              </a:spcAft>
              <a:buFontTx/>
              <a:buNone/>
              <a:defRPr lang="en-US" sz="2400" kern="1200" dirty="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0" indent="0" algn="l" defTabSz="609585" rtl="0" eaLnBrk="1" latinLnBrk="0" hangingPunct="1">
              <a:lnSpc>
                <a:spcPct val="100000"/>
              </a:lnSpc>
              <a:spcAft>
                <a:spcPts val="0"/>
              </a:spcAft>
              <a:buFontTx/>
              <a:buNone/>
              <a:defRPr lang="en-US" sz="2400" kern="1200" dirty="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0" indent="0" algn="l" defTabSz="609585" rtl="0" eaLnBrk="1" latinLnBrk="0" hangingPunct="1">
              <a:lnSpc>
                <a:spcPct val="100000"/>
              </a:lnSpc>
              <a:spcAft>
                <a:spcPts val="0"/>
              </a:spcAft>
              <a:buFontTx/>
              <a:buNone/>
              <a:defRPr lang="en-US" sz="24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724373" y="2923593"/>
            <a:ext cx="10736308" cy="1673809"/>
          </a:xfrm>
        </p:spPr>
        <p:txBody>
          <a:bodyPr>
            <a:normAutofit/>
          </a:bodyPr>
          <a:lstStyle>
            <a:lvl1pPr algn="l">
              <a:lnSpc>
                <a:spcPct val="85000"/>
              </a:lnSpc>
              <a:defRPr sz="4000" b="1" i="0" cap="none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Session Title: Calibri Bold 30pt Initial Caps, Up To Three Lines In Length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5343" y="5275315"/>
            <a:ext cx="4361751" cy="1246613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67" b="0" i="0" baseline="0">
                <a:solidFill>
                  <a:schemeClr val="bg1"/>
                </a:solidFill>
              </a:defRPr>
            </a:lvl1pPr>
            <a:lvl2pPr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67" b="0" i="0" baseline="0">
                <a:solidFill>
                  <a:schemeClr val="tx1"/>
                </a:solidFill>
              </a:defRPr>
            </a:lvl2pPr>
            <a:lvl3pPr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67" b="0" i="0" baseline="0">
                <a:solidFill>
                  <a:schemeClr val="tx1"/>
                </a:solidFill>
              </a:defRPr>
            </a:lvl3pPr>
            <a:lvl4pPr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67" b="0" i="0" baseline="0">
                <a:solidFill>
                  <a:schemeClr val="tx1"/>
                </a:solidFill>
              </a:defRPr>
            </a:lvl4pPr>
            <a:lvl5pPr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867" b="0" i="0"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Speaker Title</a:t>
            </a:r>
            <a:br>
              <a:rPr lang="en-US" dirty="0"/>
            </a:br>
            <a:r>
              <a:rPr lang="en-US" dirty="0"/>
              <a:t>Company/Organization</a:t>
            </a:r>
            <a:br>
              <a:rPr lang="en-US" dirty="0"/>
            </a:br>
            <a:r>
              <a:rPr lang="en-US" dirty="0"/>
              <a:t>@Twitter handle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B4191D9-D802-FC48-A656-75D5347EF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828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50" y="105174"/>
            <a:ext cx="10692193" cy="11311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31743" y="1357201"/>
            <a:ext cx="5386917" cy="63976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lnSpc>
                <a:spcPct val="90000"/>
              </a:lnSpc>
              <a:buNone/>
              <a:defRPr sz="2933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631743" y="2094065"/>
            <a:ext cx="5386917" cy="3961324"/>
          </a:xfrm>
          <a:prstGeom prst="rect">
            <a:avLst/>
          </a:prstGeom>
        </p:spPr>
        <p:txBody>
          <a:bodyPr lIns="0" tIns="0" rIns="0" bIns="0"/>
          <a:lstStyle>
            <a:lvl1pPr indent="-304792">
              <a:lnSpc>
                <a:spcPct val="95000"/>
              </a:lnSpc>
              <a:spcAft>
                <a:spcPts val="0"/>
              </a:spcAft>
              <a:defRPr sz="2667"/>
            </a:lvl1pPr>
            <a:lvl2pPr marL="609585" indent="-280409">
              <a:lnSpc>
                <a:spcPct val="95000"/>
              </a:lnSpc>
              <a:spcAft>
                <a:spcPts val="0"/>
              </a:spcAft>
              <a:defRPr sz="2533"/>
            </a:lvl2pPr>
            <a:lvl3pPr marL="914377" indent="-268217">
              <a:lnSpc>
                <a:spcPct val="95000"/>
              </a:lnSpc>
              <a:spcAft>
                <a:spcPts val="0"/>
              </a:spcAft>
              <a:defRPr sz="2400"/>
            </a:lvl3pPr>
            <a:lvl4pPr marL="1219170" indent="-256026">
              <a:lnSpc>
                <a:spcPct val="95000"/>
              </a:lnSpc>
              <a:spcAft>
                <a:spcPts val="0"/>
              </a:spcAft>
              <a:defRPr sz="2267"/>
            </a:lvl4pPr>
            <a:lvl5pPr marL="1523962" indent="-243834">
              <a:lnSpc>
                <a:spcPct val="95000"/>
              </a:lnSpc>
              <a:spcAft>
                <a:spcPts val="0"/>
              </a:spcAft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2269" y="1357201"/>
            <a:ext cx="5389033" cy="63976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lnSpc>
                <a:spcPct val="90000"/>
              </a:lnSpc>
              <a:buNone/>
              <a:defRPr sz="2933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5"/>
          <p:cNvSpPr>
            <a:spLocks noGrp="1"/>
          </p:cNvSpPr>
          <p:nvPr>
            <p:ph sz="quarter" idx="4"/>
          </p:nvPr>
        </p:nvSpPr>
        <p:spPr>
          <a:xfrm>
            <a:off x="6312269" y="2094064"/>
            <a:ext cx="5389033" cy="3961323"/>
          </a:xfrm>
          <a:prstGeom prst="rect">
            <a:avLst/>
          </a:prstGeom>
        </p:spPr>
        <p:txBody>
          <a:bodyPr lIns="0" tIns="0" rIns="0" bIns="0"/>
          <a:lstStyle>
            <a:lvl1pPr indent="-304792">
              <a:lnSpc>
                <a:spcPct val="100000"/>
              </a:lnSpc>
              <a:spcAft>
                <a:spcPts val="0"/>
              </a:spcAft>
              <a:defRPr sz="2533"/>
            </a:lvl1pPr>
            <a:lvl2pPr marL="609585" indent="-280409">
              <a:lnSpc>
                <a:spcPct val="100000"/>
              </a:lnSpc>
              <a:spcAft>
                <a:spcPts val="0"/>
              </a:spcAft>
              <a:defRPr sz="2400"/>
            </a:lvl2pPr>
            <a:lvl3pPr marL="914377" indent="-268217">
              <a:lnSpc>
                <a:spcPct val="100000"/>
              </a:lnSpc>
              <a:spcAft>
                <a:spcPts val="0"/>
              </a:spcAft>
              <a:defRPr sz="2267"/>
            </a:lvl3pPr>
            <a:lvl4pPr marL="1219170" indent="-256026">
              <a:lnSpc>
                <a:spcPct val="100000"/>
              </a:lnSpc>
              <a:spcAft>
                <a:spcPts val="0"/>
              </a:spcAft>
              <a:defRPr sz="2133"/>
            </a:lvl4pPr>
            <a:lvl5pPr marL="1523962" indent="-243834">
              <a:lnSpc>
                <a:spcPct val="100000"/>
              </a:lnSpc>
              <a:spcAft>
                <a:spcPts val="0"/>
              </a:spcAft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915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8951" y="1217369"/>
            <a:ext cx="10929415" cy="3761948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8951" y="5551715"/>
            <a:ext cx="10929415" cy="571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Calibri Light"/>
                <a:cs typeface="Calibri Light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3"/>
          </p:nvPr>
        </p:nvSpPr>
        <p:spPr>
          <a:xfrm>
            <a:off x="628951" y="4979317"/>
            <a:ext cx="10929415" cy="57239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 b="1" i="0" cap="all">
                <a:solidFill>
                  <a:schemeClr val="tx2"/>
                </a:solidFill>
                <a:latin typeface="Calibri"/>
                <a:cs typeface="Calibri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28950" y="105174"/>
            <a:ext cx="10692193" cy="11311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2248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ansition slide 1"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1860549" y="2916180"/>
            <a:ext cx="7382977" cy="1724467"/>
          </a:xfrm>
        </p:spPr>
        <p:txBody>
          <a:bodyPr anchor="ctr" anchorCtr="0">
            <a:normAutofit/>
          </a:bodyPr>
          <a:lstStyle>
            <a:lvl1pPr algn="l">
              <a:lnSpc>
                <a:spcPct val="100000"/>
              </a:lnSpc>
              <a:defRPr sz="3733" b="1" i="0" cap="none" baseline="0">
                <a:solidFill>
                  <a:schemeClr val="bg1"/>
                </a:solidFill>
                <a:latin typeface="Calibri"/>
                <a:cs typeface="Arial"/>
              </a:defRPr>
            </a:lvl1pPr>
          </a:lstStyle>
          <a:p>
            <a:r>
              <a:rPr lang="en-US" dirty="0"/>
              <a:t>Transition Slide / </a:t>
            </a:r>
            <a:br>
              <a:rPr lang="en-US" dirty="0"/>
            </a:br>
            <a:r>
              <a:rPr lang="en-US" dirty="0"/>
              <a:t>Section Title option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60549" y="4665968"/>
            <a:ext cx="7382976" cy="919960"/>
          </a:xfrm>
        </p:spPr>
        <p:txBody>
          <a:bodyPr anchor="ctr" anchorCtr="0">
            <a:noAutofit/>
          </a:bodyPr>
          <a:lstStyle>
            <a:lvl1pPr marL="0" indent="0">
              <a:buFontTx/>
              <a:buNone/>
              <a:defRPr sz="2400" b="1" i="0">
                <a:solidFill>
                  <a:schemeClr val="bg1"/>
                </a:solidFill>
                <a:latin typeface="Calibri"/>
              </a:defRPr>
            </a:lvl1pPr>
            <a:lvl2pPr marL="402326" indent="0">
              <a:buFontTx/>
              <a:buNone/>
              <a:defRPr sz="2400" b="1" i="0">
                <a:solidFill>
                  <a:schemeClr val="tx2"/>
                </a:solidFill>
                <a:latin typeface="Calibri"/>
              </a:defRPr>
            </a:lvl2pPr>
            <a:lvl3pPr marL="731502" indent="0">
              <a:buFontTx/>
              <a:buNone/>
              <a:defRPr sz="2400" b="1" i="0">
                <a:solidFill>
                  <a:schemeClr val="tx2"/>
                </a:solidFill>
                <a:latin typeface="Calibri"/>
              </a:defRPr>
            </a:lvl3pPr>
            <a:lvl4pPr marL="1060677" indent="0">
              <a:buFontTx/>
              <a:buNone/>
              <a:defRPr sz="2400" b="1" i="0">
                <a:solidFill>
                  <a:schemeClr val="tx2"/>
                </a:solidFill>
                <a:latin typeface="Calibri"/>
              </a:defRPr>
            </a:lvl4pPr>
            <a:lvl5pPr marL="1414237" indent="0">
              <a:buFontTx/>
              <a:buNone/>
              <a:defRPr sz="2400" b="1" i="0">
                <a:solidFill>
                  <a:schemeClr val="tx2"/>
                </a:solidFill>
                <a:latin typeface="Calibri"/>
              </a:defRPr>
            </a:lvl5pPr>
          </a:lstStyle>
          <a:p>
            <a:pPr lvl="0"/>
            <a:r>
              <a:rPr lang="en-US" dirty="0"/>
              <a:t>Subhead if needed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18B5FD8-0AFB-7542-8998-6385340C2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170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ansition slide 2"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1860549" y="2916180"/>
            <a:ext cx="7382977" cy="1724467"/>
          </a:xfrm>
        </p:spPr>
        <p:txBody>
          <a:bodyPr anchor="ctr" anchorCtr="0">
            <a:normAutofit/>
          </a:bodyPr>
          <a:lstStyle>
            <a:lvl1pPr algn="l">
              <a:lnSpc>
                <a:spcPct val="100000"/>
              </a:lnSpc>
              <a:defRPr sz="3733" b="1" i="0" cap="none" baseline="0">
                <a:solidFill>
                  <a:schemeClr val="bg1"/>
                </a:solidFill>
                <a:latin typeface="Calibri"/>
                <a:cs typeface="Arial"/>
              </a:defRPr>
            </a:lvl1pPr>
          </a:lstStyle>
          <a:p>
            <a:r>
              <a:rPr lang="en-US" dirty="0"/>
              <a:t>Transition Slide / </a:t>
            </a:r>
            <a:br>
              <a:rPr lang="en-US" dirty="0"/>
            </a:br>
            <a:r>
              <a:rPr lang="en-US" dirty="0"/>
              <a:t>Section Title option 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60549" y="4665968"/>
            <a:ext cx="7382976" cy="919960"/>
          </a:xfrm>
        </p:spPr>
        <p:txBody>
          <a:bodyPr anchor="ctr" anchorCtr="0">
            <a:noAutofit/>
          </a:bodyPr>
          <a:lstStyle>
            <a:lvl1pPr marL="0" indent="0">
              <a:buFontTx/>
              <a:buNone/>
              <a:defRPr sz="2400" b="1" i="0">
                <a:solidFill>
                  <a:schemeClr val="bg1"/>
                </a:solidFill>
                <a:latin typeface="Calibri"/>
              </a:defRPr>
            </a:lvl1pPr>
            <a:lvl2pPr marL="402326" indent="0">
              <a:buFontTx/>
              <a:buNone/>
              <a:defRPr sz="2400" b="1" i="0">
                <a:solidFill>
                  <a:schemeClr val="tx2"/>
                </a:solidFill>
                <a:latin typeface="Calibri"/>
              </a:defRPr>
            </a:lvl2pPr>
            <a:lvl3pPr marL="731502" indent="0">
              <a:buFontTx/>
              <a:buNone/>
              <a:defRPr sz="2400" b="1" i="0">
                <a:solidFill>
                  <a:schemeClr val="tx2"/>
                </a:solidFill>
                <a:latin typeface="Calibri"/>
              </a:defRPr>
            </a:lvl3pPr>
            <a:lvl4pPr marL="1060677" indent="0">
              <a:buFontTx/>
              <a:buNone/>
              <a:defRPr sz="2400" b="1" i="0">
                <a:solidFill>
                  <a:schemeClr val="tx2"/>
                </a:solidFill>
                <a:latin typeface="Calibri"/>
              </a:defRPr>
            </a:lvl4pPr>
            <a:lvl5pPr marL="1414237" indent="0">
              <a:buFontTx/>
              <a:buNone/>
              <a:defRPr sz="2400" b="1" i="0">
                <a:solidFill>
                  <a:schemeClr val="tx2"/>
                </a:solidFill>
                <a:latin typeface="Calibri"/>
              </a:defRPr>
            </a:lvl5pPr>
          </a:lstStyle>
          <a:p>
            <a:pPr lvl="0"/>
            <a:r>
              <a:rPr lang="en-US" dirty="0"/>
              <a:t>Subhead if needed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6770022-52D6-DE45-859A-E6A2CC71E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654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950" y="80291"/>
            <a:ext cx="10692193" cy="113110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646444" y="6354098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3" b="1">
                <a:solidFill>
                  <a:schemeClr val="tx2"/>
                </a:solidFill>
                <a:latin typeface="Calibri"/>
                <a:cs typeface="Calibri"/>
              </a:defRPr>
            </a:lvl1pPr>
          </a:lstStyle>
          <a:p>
            <a:fld id="{B8544877-F3A8-CE46-A6B4-1CFDD933697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628953" y="1368490"/>
            <a:ext cx="11102737" cy="467498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Bullet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7256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703" r:id="rId3"/>
    <p:sldLayoutId id="2147483704" r:id="rId4"/>
    <p:sldLayoutId id="2147483705" r:id="rId5"/>
    <p:sldLayoutId id="2147483706" r:id="rId6"/>
  </p:sldLayoutIdLst>
  <p:hf hdr="0" ftr="0" dt="0"/>
  <p:txStyles>
    <p:titleStyle>
      <a:lvl1pPr algn="l" defTabSz="609585" rtl="0" eaLnBrk="1" latinLnBrk="0" hangingPunct="1">
        <a:lnSpc>
          <a:spcPct val="85000"/>
        </a:lnSpc>
        <a:spcBef>
          <a:spcPct val="0"/>
        </a:spcBef>
        <a:buNone/>
        <a:defRPr sz="3600" b="1" i="0" kern="1200" baseline="0">
          <a:solidFill>
            <a:schemeClr val="tx2"/>
          </a:solidFill>
          <a:latin typeface="Calibri"/>
          <a:ea typeface="+mj-ea"/>
          <a:cs typeface="Calibri"/>
        </a:defRPr>
      </a:lvl1pPr>
    </p:titleStyle>
    <p:bodyStyle>
      <a:lvl1pPr marL="304792" indent="-304792" algn="l" defTabSz="609585" rtl="0" eaLnBrk="1" latinLnBrk="0" hangingPunct="1">
        <a:lnSpc>
          <a:spcPct val="90000"/>
        </a:lnSpc>
        <a:spcBef>
          <a:spcPts val="1600"/>
        </a:spcBef>
        <a:spcAft>
          <a:spcPts val="0"/>
        </a:spcAft>
        <a:buClr>
          <a:schemeClr val="accent2"/>
        </a:buClr>
        <a:buSzPct val="75000"/>
        <a:buFontTx/>
        <a:buBlip>
          <a:blip r:embed="rId8"/>
        </a:buBlip>
        <a:defRPr sz="3200" b="0" kern="0">
          <a:solidFill>
            <a:schemeClr val="tx1"/>
          </a:solidFill>
          <a:latin typeface="+mn-lt"/>
          <a:ea typeface="+mn-ea"/>
          <a:cs typeface="Calibri Light"/>
        </a:defRPr>
      </a:lvl1pPr>
      <a:lvl2pPr marL="597393" indent="-268217" algn="l" defTabSz="609585" rtl="0" eaLnBrk="1" latinLnBrk="0" hangingPunct="1">
        <a:lnSpc>
          <a:spcPct val="90000"/>
        </a:lnSpc>
        <a:spcBef>
          <a:spcPts val="800"/>
        </a:spcBef>
        <a:spcAft>
          <a:spcPts val="0"/>
        </a:spcAft>
        <a:buClr>
          <a:schemeClr val="tx2">
            <a:lumMod val="60000"/>
            <a:lumOff val="40000"/>
          </a:schemeClr>
        </a:buClr>
        <a:buSzPct val="100000"/>
        <a:buFont typeface="System Font Regular"/>
        <a:buChar char="–"/>
        <a:defRPr sz="2800" kern="0">
          <a:solidFill>
            <a:schemeClr val="tx1"/>
          </a:solidFill>
          <a:latin typeface="+mn-lt"/>
          <a:ea typeface="+mn-ea"/>
          <a:cs typeface="Calibri Light"/>
        </a:defRPr>
      </a:lvl2pPr>
      <a:lvl3pPr marL="914377" indent="-268217" algn="l" defTabSz="609585" rtl="0" eaLnBrk="1" latinLnBrk="0" hangingPunct="1">
        <a:lnSpc>
          <a:spcPct val="90000"/>
        </a:lnSpc>
        <a:spcBef>
          <a:spcPts val="667"/>
        </a:spcBef>
        <a:spcAft>
          <a:spcPts val="0"/>
        </a:spcAft>
        <a:buClr>
          <a:schemeClr val="tx2">
            <a:lumMod val="60000"/>
            <a:lumOff val="40000"/>
          </a:schemeClr>
        </a:buClr>
        <a:buSzPct val="100000"/>
        <a:buFont typeface="Courier New" panose="02070309020205020404" pitchFamily="49" charset="0"/>
        <a:buChar char="o"/>
        <a:defRPr sz="2533" kern="0" baseline="0">
          <a:solidFill>
            <a:srgbClr val="000000"/>
          </a:solidFill>
          <a:latin typeface="+mn-lt"/>
          <a:ea typeface="+mn-ea"/>
          <a:cs typeface="Calibri Light"/>
        </a:defRPr>
      </a:lvl3pPr>
      <a:lvl4pPr marL="1219170" indent="-256026" algn="l" defTabSz="609585" rtl="0" eaLnBrk="1" latinLnBrk="0" hangingPunct="1">
        <a:lnSpc>
          <a:spcPct val="90000"/>
        </a:lnSpc>
        <a:spcBef>
          <a:spcPts val="533"/>
        </a:spcBef>
        <a:spcAft>
          <a:spcPts val="0"/>
        </a:spcAft>
        <a:buClr>
          <a:schemeClr val="tx2">
            <a:lumMod val="60000"/>
            <a:lumOff val="40000"/>
          </a:schemeClr>
        </a:buClr>
        <a:buSzPct val="100000"/>
        <a:buFont typeface="Arial" panose="020B0604020202020204" pitchFamily="34" charset="0"/>
        <a:buChar char="•"/>
        <a:defRPr sz="2267" kern="0">
          <a:solidFill>
            <a:srgbClr val="000000"/>
          </a:solidFill>
          <a:latin typeface="+mn-lt"/>
          <a:ea typeface="+mn-ea"/>
          <a:cs typeface="Calibri Light"/>
        </a:defRPr>
      </a:lvl4pPr>
      <a:lvl5pPr marL="1523962" indent="-243834" algn="l" defTabSz="609585" rtl="0" eaLnBrk="1" latinLnBrk="0" hangingPunct="1">
        <a:lnSpc>
          <a:spcPct val="90000"/>
        </a:lnSpc>
        <a:spcBef>
          <a:spcPts val="400"/>
        </a:spcBef>
        <a:spcAft>
          <a:spcPts val="0"/>
        </a:spcAft>
        <a:buClr>
          <a:schemeClr val="tx2">
            <a:lumMod val="60000"/>
            <a:lumOff val="40000"/>
          </a:schemeClr>
        </a:buClr>
        <a:buSzPct val="65000"/>
        <a:buFont typeface="Wingdings" charset="2"/>
        <a:buChar char="—"/>
        <a:defRPr sz="2000" kern="0">
          <a:solidFill>
            <a:srgbClr val="000000"/>
          </a:solidFill>
          <a:latin typeface="+mn-lt"/>
          <a:ea typeface="+mn-ea"/>
          <a:cs typeface="Calibri Light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microsoft.com/office/2007/relationships/hdphoto" Target="../media/hdphoto3.wdp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z-risk/VCDB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widup/Breach-Impact-Scale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mailto:suzanne.widup@verizon.com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russell.thomas@meritology.co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E10201-CF06-654F-AC21-450528C81D2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Suzanne Widup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82B2FA-B192-FF46-913B-B8572E0C5C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/>
              <a:t>Calibrating a Scoring System for Data Breach Impact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31BA56-50BE-F944-BED4-ED917B7538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Senior Analyst, DBIR Co-Author</a:t>
            </a:r>
          </a:p>
          <a:p>
            <a:r>
              <a:rPr lang="en-US" dirty="0"/>
              <a:t>Verizon Enterprise Solutions</a:t>
            </a:r>
          </a:p>
          <a:p>
            <a:r>
              <a:rPr lang="en-US" dirty="0"/>
              <a:t>@</a:t>
            </a:r>
            <a:r>
              <a:rPr lang="en-US" dirty="0" err="1"/>
              <a:t>SuzanneWidup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3DE10201-CF06-654F-AC21-450528C81D26}"/>
              </a:ext>
            </a:extLst>
          </p:cNvPr>
          <p:cNvSpPr txBox="1">
            <a:spLocks/>
          </p:cNvSpPr>
          <p:nvPr/>
        </p:nvSpPr>
        <p:spPr>
          <a:xfrm>
            <a:off x="5850740" y="4672101"/>
            <a:ext cx="4361753" cy="51376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l" defTabSz="609585" rtl="0" eaLnBrk="1" latinLnBrk="0" hangingPunct="1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defRPr lang="en-US" sz="2000" b="1" kern="1200" dirty="0" smtClean="0">
                <a:solidFill>
                  <a:schemeClr val="accent2"/>
                </a:solidFill>
                <a:latin typeface="Calibri"/>
                <a:ea typeface="+mn-ea"/>
                <a:cs typeface="Calibri"/>
              </a:defRPr>
            </a:lvl1pPr>
            <a:lvl2pPr marL="0" indent="0" algn="l" defTabSz="609585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tx2">
                  <a:lumMod val="60000"/>
                  <a:lumOff val="40000"/>
                </a:schemeClr>
              </a:buClr>
              <a:buSzPct val="100000"/>
              <a:buFontTx/>
              <a:buNone/>
              <a:defRPr lang="en-US" sz="2400" kern="1200" dirty="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0" indent="0" algn="l" defTabSz="609585" rtl="0" eaLnBrk="1" latinLnBrk="0" hangingPunct="1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tx2">
                  <a:lumMod val="60000"/>
                  <a:lumOff val="40000"/>
                </a:schemeClr>
              </a:buClr>
              <a:buSzPct val="100000"/>
              <a:buFontTx/>
              <a:buNone/>
              <a:defRPr lang="en-US" sz="2400" kern="1200" baseline="0" dirty="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0" indent="0" algn="l" defTabSz="609585" rtl="0" eaLnBrk="1" latinLnBrk="0" hangingPunct="1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tx2">
                  <a:lumMod val="60000"/>
                  <a:lumOff val="40000"/>
                </a:schemeClr>
              </a:buClr>
              <a:buSzPct val="100000"/>
              <a:buFontTx/>
              <a:buNone/>
              <a:defRPr lang="en-US" sz="2400" kern="1200" dirty="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0" indent="0" algn="l" defTabSz="609585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2">
                  <a:lumMod val="60000"/>
                  <a:lumOff val="40000"/>
                </a:schemeClr>
              </a:buClr>
              <a:buSzPct val="65000"/>
              <a:buFontTx/>
              <a:buNone/>
              <a:defRPr lang="en-US" sz="24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Russell Thomas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B31BA56-50BE-F944-BED4-ED917B7538B3}"/>
              </a:ext>
            </a:extLst>
          </p:cNvPr>
          <p:cNvSpPr txBox="1">
            <a:spLocks/>
          </p:cNvSpPr>
          <p:nvPr/>
        </p:nvSpPr>
        <p:spPr>
          <a:xfrm>
            <a:off x="5850743" y="5275315"/>
            <a:ext cx="4361751" cy="12466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609585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defRPr sz="1867" b="0" i="0" kern="0" baseline="0">
                <a:solidFill>
                  <a:schemeClr val="bg1"/>
                </a:solidFill>
                <a:latin typeface="+mn-lt"/>
                <a:ea typeface="+mn-ea"/>
                <a:cs typeface="Calibri Light"/>
              </a:defRPr>
            </a:lvl1pPr>
            <a:lvl2pPr marL="597393" indent="0" algn="ctr" defTabSz="60958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>
                  <a:lumMod val="60000"/>
                  <a:lumOff val="40000"/>
                </a:schemeClr>
              </a:buClr>
              <a:buSzPct val="100000"/>
              <a:buFontTx/>
              <a:buNone/>
              <a:defRPr sz="1867" b="0" i="0" kern="0" baseline="0">
                <a:solidFill>
                  <a:schemeClr val="tx1"/>
                </a:solidFill>
                <a:latin typeface="+mn-lt"/>
                <a:ea typeface="+mn-ea"/>
                <a:cs typeface="Calibri Light"/>
              </a:defRPr>
            </a:lvl2pPr>
            <a:lvl3pPr marL="914377" indent="0" algn="ctr" defTabSz="60958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>
                  <a:lumMod val="60000"/>
                  <a:lumOff val="40000"/>
                </a:schemeClr>
              </a:buClr>
              <a:buSzPct val="100000"/>
              <a:buFontTx/>
              <a:buNone/>
              <a:defRPr sz="1867" b="0" i="0" kern="0" baseline="0">
                <a:solidFill>
                  <a:schemeClr val="tx1"/>
                </a:solidFill>
                <a:latin typeface="+mn-lt"/>
                <a:ea typeface="+mn-ea"/>
                <a:cs typeface="Calibri Light"/>
              </a:defRPr>
            </a:lvl3pPr>
            <a:lvl4pPr marL="1219170" indent="0" algn="ctr" defTabSz="60958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>
                  <a:lumMod val="60000"/>
                  <a:lumOff val="40000"/>
                </a:schemeClr>
              </a:buClr>
              <a:buSzPct val="100000"/>
              <a:buFontTx/>
              <a:buNone/>
              <a:defRPr sz="1867" b="0" i="0" kern="0" baseline="0">
                <a:solidFill>
                  <a:schemeClr val="tx1"/>
                </a:solidFill>
                <a:latin typeface="+mn-lt"/>
                <a:ea typeface="+mn-ea"/>
                <a:cs typeface="Calibri Light"/>
              </a:defRPr>
            </a:lvl4pPr>
            <a:lvl5pPr marL="1523962" indent="0" algn="ctr" defTabSz="60958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>
                  <a:lumMod val="60000"/>
                  <a:lumOff val="40000"/>
                </a:schemeClr>
              </a:buClr>
              <a:buSzPct val="65000"/>
              <a:buFontTx/>
              <a:buNone/>
              <a:defRPr sz="1867" b="0" i="0" kern="0" baseline="0">
                <a:solidFill>
                  <a:schemeClr val="tx1"/>
                </a:solidFill>
                <a:latin typeface="+mn-lt"/>
                <a:ea typeface="+mn-ea"/>
                <a:cs typeface="Calibri Light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Principal Modeler for Cyber Risk</a:t>
            </a:r>
          </a:p>
          <a:p>
            <a:r>
              <a:rPr lang="en-US" dirty="0"/>
              <a:t>Risk Management Solutions (RMS)</a:t>
            </a:r>
          </a:p>
          <a:p>
            <a:r>
              <a:rPr lang="en-US" dirty="0"/>
              <a:t>@</a:t>
            </a:r>
            <a:r>
              <a:rPr lang="en-US" dirty="0" err="1"/>
              <a:t>MrMeritology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50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Indicators of Impact (2 of 2)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C208253-1957-9044-B90A-2F00170756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631988"/>
              </p:ext>
            </p:extLst>
          </p:nvPr>
        </p:nvGraphicFramePr>
        <p:xfrm>
          <a:off x="783772" y="1063607"/>
          <a:ext cx="10624456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4521">
                  <a:extLst>
                    <a:ext uri="{9D8B030D-6E8A-4147-A177-3AD203B41FA5}">
                      <a16:colId xmlns:a16="http://schemas.microsoft.com/office/drawing/2014/main" val="2450831794"/>
                    </a:ext>
                  </a:extLst>
                </a:gridCol>
                <a:gridCol w="1424031">
                  <a:extLst>
                    <a:ext uri="{9D8B030D-6E8A-4147-A177-3AD203B41FA5}">
                      <a16:colId xmlns:a16="http://schemas.microsoft.com/office/drawing/2014/main" val="1058175443"/>
                    </a:ext>
                  </a:extLst>
                </a:gridCol>
                <a:gridCol w="3950539">
                  <a:extLst>
                    <a:ext uri="{9D8B030D-6E8A-4147-A177-3AD203B41FA5}">
                      <a16:colId xmlns:a16="http://schemas.microsoft.com/office/drawing/2014/main" val="3363670409"/>
                    </a:ext>
                  </a:extLst>
                </a:gridCol>
                <a:gridCol w="1335365">
                  <a:extLst>
                    <a:ext uri="{9D8B030D-6E8A-4147-A177-3AD203B41FA5}">
                      <a16:colId xmlns:a16="http://schemas.microsoft.com/office/drawing/2014/main" val="22459653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Indicator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Weight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Indicator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Weight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271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New laws (not industry specific)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Over 1 thousand records disclosed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536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Org bankruptcy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Partner bankruptcy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2859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Org extinction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Partner extinction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909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Other monetary impact </a:t>
                      </a:r>
                      <a:r>
                        <a:rPr lang="en-US" sz="2000" dirty="0" err="1"/>
                        <a:t>amt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Poor IR handling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82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Other monetary impact </a:t>
                      </a:r>
                      <a:r>
                        <a:rPr lang="en-US" sz="2000" dirty="0" err="1"/>
                        <a:t>desc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Poor IR handling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74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Over 1 million records disclosed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Regulatory fines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731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Over 10 million records disclosed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Regulatory fines 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582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Over 100 million records disclosed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Single domestic jurisdiction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458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Over 100 thousand records disclosed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Time 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9934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Over 10 thousand records disclosed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Under 1 thousand records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460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8106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CC14-B8F4-BF4E-BEA0-6060C87A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of Indicators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E02236-D374-3B42-8FD0-38BDA6480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0E28573-54A6-AC46-9918-7D05FCA31E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0081156"/>
              </p:ext>
            </p:extLst>
          </p:nvPr>
        </p:nvGraphicFramePr>
        <p:xfrm>
          <a:off x="627521" y="1019907"/>
          <a:ext cx="10936958" cy="50995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28275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CC14-B8F4-BF4E-BEA0-6060C87A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Record Loss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E02236-D374-3B42-8FD0-38BDA6480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FE71F6E-040F-074A-BCEC-1C6A6F5B90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1677261"/>
              </p:ext>
            </p:extLst>
          </p:nvPr>
        </p:nvGraphicFramePr>
        <p:xfrm>
          <a:off x="627521" y="1002323"/>
          <a:ext cx="10936958" cy="5134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49655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13</a:t>
            </a:fld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4FF2C14-B6CF-3940-A0C1-03EECBBBB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Breach Impact Scale for Lognormal or Power Law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9E4E04-7EE1-6B41-ADE5-9C5E0F226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318"/>
            <a:ext cx="12192000" cy="461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020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888B1-028D-8E4C-BD12-871CDEC5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Breach Impact Scale (1/3)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33D3D0-CB3F-6849-A215-5DBDB5C6C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14</a:t>
            </a:fld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85602E8-EA3B-1F4F-A572-83DF0C3901C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826545508"/>
              </p:ext>
            </p:extLst>
          </p:nvPr>
        </p:nvGraphicFramePr>
        <p:xfrm>
          <a:off x="628650" y="1220141"/>
          <a:ext cx="11102976" cy="4113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426">
                  <a:extLst>
                    <a:ext uri="{9D8B030D-6E8A-4147-A177-3AD203B41FA5}">
                      <a16:colId xmlns:a16="http://schemas.microsoft.com/office/drawing/2014/main" val="1252481008"/>
                    </a:ext>
                  </a:extLst>
                </a:gridCol>
                <a:gridCol w="1606378">
                  <a:extLst>
                    <a:ext uri="{9D8B030D-6E8A-4147-A177-3AD203B41FA5}">
                      <a16:colId xmlns:a16="http://schemas.microsoft.com/office/drawing/2014/main" val="2575468596"/>
                    </a:ext>
                  </a:extLst>
                </a:gridCol>
                <a:gridCol w="2767914">
                  <a:extLst>
                    <a:ext uri="{9D8B030D-6E8A-4147-A177-3AD203B41FA5}">
                      <a16:colId xmlns:a16="http://schemas.microsoft.com/office/drawing/2014/main" val="833891356"/>
                    </a:ext>
                  </a:extLst>
                </a:gridCol>
                <a:gridCol w="5207258">
                  <a:extLst>
                    <a:ext uri="{9D8B030D-6E8A-4147-A177-3AD203B41FA5}">
                      <a16:colId xmlns:a16="http://schemas.microsoft.com/office/drawing/2014/main" val="900665926"/>
                    </a:ext>
                  </a:extLst>
                </a:gridCol>
              </a:tblGrid>
              <a:tr h="630044">
                <a:tc>
                  <a:txBody>
                    <a:bodyPr/>
                    <a:lstStyle/>
                    <a:p>
                      <a:r>
                        <a:rPr lang="en-US" sz="2400" dirty="0"/>
                        <a:t>Scale Level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Score Range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Impact Description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Potential Characteristics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0989199"/>
                  </a:ext>
                </a:extLst>
              </a:tr>
              <a:tr h="91006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Light 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Minimal media attention; low number of data victims; data involved not highly valued.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367685"/>
                  </a:ext>
                </a:extLst>
              </a:tr>
              <a:tr h="91006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Moderate 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Minimal media attention; over 1,000 data victims; data involved minimally monetizable.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13488"/>
                  </a:ext>
                </a:extLst>
              </a:tr>
              <a:tr h="147010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5-7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Considerable 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Single jurisdiction for litigation; potential for legal settlements or regulatory fines; data involved lucrative for financial crimes; number of data victims under 1 million.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4580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3434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888B1-028D-8E4C-BD12-871CDEC5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Breach Impact Scale (2/3)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33D3D0-CB3F-6849-A215-5DBDB5C6C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15</a:t>
            </a:fld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85602E8-EA3B-1F4F-A572-83DF0C3901C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435639737"/>
              </p:ext>
            </p:extLst>
          </p:nvPr>
        </p:nvGraphicFramePr>
        <p:xfrm>
          <a:off x="628650" y="1220141"/>
          <a:ext cx="11102976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426">
                  <a:extLst>
                    <a:ext uri="{9D8B030D-6E8A-4147-A177-3AD203B41FA5}">
                      <a16:colId xmlns:a16="http://schemas.microsoft.com/office/drawing/2014/main" val="1252481008"/>
                    </a:ext>
                  </a:extLst>
                </a:gridCol>
                <a:gridCol w="1606378">
                  <a:extLst>
                    <a:ext uri="{9D8B030D-6E8A-4147-A177-3AD203B41FA5}">
                      <a16:colId xmlns:a16="http://schemas.microsoft.com/office/drawing/2014/main" val="2575468596"/>
                    </a:ext>
                  </a:extLst>
                </a:gridCol>
                <a:gridCol w="2767914">
                  <a:extLst>
                    <a:ext uri="{9D8B030D-6E8A-4147-A177-3AD203B41FA5}">
                      <a16:colId xmlns:a16="http://schemas.microsoft.com/office/drawing/2014/main" val="833891356"/>
                    </a:ext>
                  </a:extLst>
                </a:gridCol>
                <a:gridCol w="5207258">
                  <a:extLst>
                    <a:ext uri="{9D8B030D-6E8A-4147-A177-3AD203B41FA5}">
                      <a16:colId xmlns:a16="http://schemas.microsoft.com/office/drawing/2014/main" val="900665926"/>
                    </a:ext>
                  </a:extLst>
                </a:gridCol>
              </a:tblGrid>
              <a:tr h="6300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Scale Level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Score Range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Impact Description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Potential Characteristics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0989199"/>
                  </a:ext>
                </a:extLst>
              </a:tr>
              <a:tr h="91006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Severe 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Class action litigation in single jurisdiction; multiple domestic jurisdictions for individual litigation; enhanced media coverage; regulatory fines and legal settlements; number of data victims under 1 million; data disclosed may have been highly sensitive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367685"/>
                  </a:ext>
                </a:extLst>
              </a:tr>
              <a:tr h="91006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11-15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Devastating 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Organization or partner extinction event for small organizations; bankruptcy protection may be sought for small orgs; class action litigation in multiple jurisdictions; international scope of breach; over 1,000,000 data victims.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13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2906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888B1-028D-8E4C-BD12-871CDEC5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Breach Impact Scale (3/3)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33D3D0-CB3F-6849-A215-5DBDB5C6C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16</a:t>
            </a:fld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85602E8-EA3B-1F4F-A572-83DF0C3901C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890121042"/>
              </p:ext>
            </p:extLst>
          </p:nvPr>
        </p:nvGraphicFramePr>
        <p:xfrm>
          <a:off x="628650" y="1220141"/>
          <a:ext cx="11102976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426">
                  <a:extLst>
                    <a:ext uri="{9D8B030D-6E8A-4147-A177-3AD203B41FA5}">
                      <a16:colId xmlns:a16="http://schemas.microsoft.com/office/drawing/2014/main" val="1252481008"/>
                    </a:ext>
                  </a:extLst>
                </a:gridCol>
                <a:gridCol w="1606378">
                  <a:extLst>
                    <a:ext uri="{9D8B030D-6E8A-4147-A177-3AD203B41FA5}">
                      <a16:colId xmlns:a16="http://schemas.microsoft.com/office/drawing/2014/main" val="2575468596"/>
                    </a:ext>
                  </a:extLst>
                </a:gridCol>
                <a:gridCol w="2767914">
                  <a:extLst>
                    <a:ext uri="{9D8B030D-6E8A-4147-A177-3AD203B41FA5}">
                      <a16:colId xmlns:a16="http://schemas.microsoft.com/office/drawing/2014/main" val="833891356"/>
                    </a:ext>
                  </a:extLst>
                </a:gridCol>
                <a:gridCol w="5207258">
                  <a:extLst>
                    <a:ext uri="{9D8B030D-6E8A-4147-A177-3AD203B41FA5}">
                      <a16:colId xmlns:a16="http://schemas.microsoft.com/office/drawing/2014/main" val="900665926"/>
                    </a:ext>
                  </a:extLst>
                </a:gridCol>
              </a:tblGrid>
              <a:tr h="630044">
                <a:tc>
                  <a:txBody>
                    <a:bodyPr/>
                    <a:lstStyle/>
                    <a:p>
                      <a:r>
                        <a:rPr lang="en-US" sz="2400" dirty="0"/>
                        <a:t>Scale Level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Score Range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Impact Description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Potential Characteristics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0989199"/>
                  </a:ext>
                </a:extLst>
              </a:tr>
              <a:tr h="91006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16-30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Incredible 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Potential organization extinction event for medium sized organization; potential partner extinction event; significant resources for litigation; potential for new laws created affecting organization’s industry.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367685"/>
                  </a:ext>
                </a:extLst>
              </a:tr>
              <a:tr h="91006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31+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“Inconceivable” 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Potential organization extinction or near extinction event for large enterprise; significant disruption to normal operations; potential for new laws created affecting multiple industries.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13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2457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CC14-B8F4-BF4E-BEA0-6060C87A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Impact Scores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E02236-D374-3B42-8FD0-38BDA6480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8ED5A6F-21DF-8443-8E55-62D6AC5E25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9065112"/>
              </p:ext>
            </p:extLst>
          </p:nvPr>
        </p:nvGraphicFramePr>
        <p:xfrm>
          <a:off x="474786" y="967154"/>
          <a:ext cx="11236568" cy="5169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59765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BFC453A-AA5D-284B-91F4-77BDF361F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529"/>
            <a:ext cx="12192001" cy="586375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2AD143D-0379-7845-8FBF-E1D7710A9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21" y="92946"/>
            <a:ext cx="10780707" cy="112637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Case Study #1</a:t>
            </a:r>
          </a:p>
        </p:txBody>
      </p:sp>
    </p:spTree>
    <p:extLst>
      <p:ext uri="{BB962C8B-B14F-4D97-AF65-F5344CB8AC3E}">
        <p14:creationId xmlns:p14="http://schemas.microsoft.com/office/powerpoint/2010/main" val="2149960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972F9B-3163-8843-844A-28A9D0C87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22802"/>
            <a:ext cx="12192001" cy="579686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19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2AD143D-0379-7845-8FBF-E1D7710A9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21" y="92946"/>
            <a:ext cx="10780707" cy="112637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Case Study #2</a:t>
            </a:r>
          </a:p>
        </p:txBody>
      </p:sp>
    </p:spTree>
    <p:extLst>
      <p:ext uri="{BB962C8B-B14F-4D97-AF65-F5344CB8AC3E}">
        <p14:creationId xmlns:p14="http://schemas.microsoft.com/office/powerpoint/2010/main" val="1955758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28950" y="1448338"/>
            <a:ext cx="5386917" cy="3961324"/>
          </a:xfrm>
        </p:spPr>
        <p:txBody>
          <a:bodyPr>
            <a:normAutofit/>
          </a:bodyPr>
          <a:lstStyle/>
          <a:p>
            <a:r>
              <a:rPr lang="en-US" dirty="0"/>
              <a:t>Setting the sage</a:t>
            </a:r>
          </a:p>
          <a:p>
            <a:r>
              <a:rPr lang="en-US" dirty="0"/>
              <a:t>Theory and Method</a:t>
            </a:r>
          </a:p>
          <a:p>
            <a:pPr lvl="1"/>
            <a:r>
              <a:rPr lang="en-US" dirty="0"/>
              <a:t>Branching Activity</a:t>
            </a:r>
          </a:p>
          <a:p>
            <a:r>
              <a:rPr lang="en-US" dirty="0"/>
              <a:t>Indicators of Impact</a:t>
            </a:r>
          </a:p>
          <a:p>
            <a:pPr lvl="1"/>
            <a:r>
              <a:rPr lang="en-US" dirty="0"/>
              <a:t>Data sources &amp; methods</a:t>
            </a:r>
          </a:p>
          <a:p>
            <a:pPr lvl="1"/>
            <a:r>
              <a:rPr lang="en-US" dirty="0"/>
              <a:t>Incorporating in VCD</a:t>
            </a:r>
          </a:p>
          <a:p>
            <a:pPr lvl="1"/>
            <a:r>
              <a:rPr lang="en-US" dirty="0"/>
              <a:t>Expert Scoring </a:t>
            </a:r>
            <a:r>
              <a:rPr lang="mr-IN" dirty="0"/>
              <a:t>–</a:t>
            </a:r>
            <a:r>
              <a:rPr lang="en-US" dirty="0"/>
              <a:t> round 1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6176135" y="1448339"/>
            <a:ext cx="5389033" cy="3961323"/>
          </a:xfrm>
        </p:spPr>
        <p:txBody>
          <a:bodyPr/>
          <a:lstStyle/>
          <a:p>
            <a:r>
              <a:rPr lang="en-US" dirty="0"/>
              <a:t>Score Calibration</a:t>
            </a:r>
          </a:p>
          <a:p>
            <a:pPr lvl="1"/>
            <a:r>
              <a:rPr lang="en-US" dirty="0"/>
              <a:t>Co-occurrence and co-linearity</a:t>
            </a:r>
          </a:p>
          <a:p>
            <a:pPr lvl="1"/>
            <a:r>
              <a:rPr lang="en-US" dirty="0"/>
              <a:t>Linear regression to records disclosed</a:t>
            </a:r>
          </a:p>
          <a:p>
            <a:pPr lvl="1"/>
            <a:r>
              <a:rPr lang="en-US" dirty="0"/>
              <a:t>Constraint satisfaction</a:t>
            </a:r>
          </a:p>
          <a:p>
            <a:pPr lvl="1"/>
            <a:r>
              <a:rPr lang="en-US" dirty="0"/>
              <a:t>Inferences on evidence via </a:t>
            </a:r>
            <a:r>
              <a:rPr lang="en-US" dirty="0" err="1"/>
              <a:t>BayesNet</a:t>
            </a:r>
            <a:endParaRPr lang="en-US" dirty="0"/>
          </a:p>
          <a:p>
            <a:r>
              <a:rPr lang="en-US" dirty="0"/>
              <a:t>Main Messages</a:t>
            </a:r>
          </a:p>
          <a:p>
            <a:r>
              <a:rPr lang="en-US" dirty="0"/>
              <a:t>Future Research: </a:t>
            </a:r>
            <a:br>
              <a:rPr lang="en-US" dirty="0"/>
            </a:br>
            <a:r>
              <a:rPr lang="en-US" dirty="0"/>
              <a:t>from Scores to $ Losses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4E77677-2B40-A84A-8D63-B03C4F997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052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4D1AF8-3886-434D-B5F3-18801B2E7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239"/>
            <a:ext cx="12192000" cy="592333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20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2AD143D-0379-7845-8FBF-E1D7710A9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21" y="92946"/>
            <a:ext cx="10780707" cy="112637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Case Study #3</a:t>
            </a:r>
          </a:p>
        </p:txBody>
      </p:sp>
    </p:spTree>
    <p:extLst>
      <p:ext uri="{BB962C8B-B14F-4D97-AF65-F5344CB8AC3E}">
        <p14:creationId xmlns:p14="http://schemas.microsoft.com/office/powerpoint/2010/main" val="456769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54C9C5-1648-6F43-8A42-C59F89AC2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229600" cy="600075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52AD143D-0379-7845-8FBF-E1D7710A9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21" y="92946"/>
            <a:ext cx="10780707" cy="112637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Case Study #4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LabMD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33180B-E11E-9B4F-BDB3-428666600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0315" y="264197"/>
            <a:ext cx="5472356" cy="547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12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Summaries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C71DB0C-D88F-2A44-985B-9680EE9922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3760689"/>
              </p:ext>
            </p:extLst>
          </p:nvPr>
        </p:nvGraphicFramePr>
        <p:xfrm>
          <a:off x="783772" y="1219317"/>
          <a:ext cx="10624454" cy="44658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79423">
                  <a:extLst>
                    <a:ext uri="{9D8B030D-6E8A-4147-A177-3AD203B41FA5}">
                      <a16:colId xmlns:a16="http://schemas.microsoft.com/office/drawing/2014/main" val="2069340486"/>
                    </a:ext>
                  </a:extLst>
                </a:gridCol>
                <a:gridCol w="2269202">
                  <a:extLst>
                    <a:ext uri="{9D8B030D-6E8A-4147-A177-3AD203B41FA5}">
                      <a16:colId xmlns:a16="http://schemas.microsoft.com/office/drawing/2014/main" val="137137404"/>
                    </a:ext>
                  </a:extLst>
                </a:gridCol>
                <a:gridCol w="1991943">
                  <a:extLst>
                    <a:ext uri="{9D8B030D-6E8A-4147-A177-3AD203B41FA5}">
                      <a16:colId xmlns:a16="http://schemas.microsoft.com/office/drawing/2014/main" val="3378141158"/>
                    </a:ext>
                  </a:extLst>
                </a:gridCol>
                <a:gridCol w="1991943">
                  <a:extLst>
                    <a:ext uri="{9D8B030D-6E8A-4147-A177-3AD203B41FA5}">
                      <a16:colId xmlns:a16="http://schemas.microsoft.com/office/drawing/2014/main" val="2755026880"/>
                    </a:ext>
                  </a:extLst>
                </a:gridCol>
                <a:gridCol w="1991943">
                  <a:extLst>
                    <a:ext uri="{9D8B030D-6E8A-4147-A177-3AD203B41FA5}">
                      <a16:colId xmlns:a16="http://schemas.microsoft.com/office/drawing/2014/main" val="1752270807"/>
                    </a:ext>
                  </a:extLst>
                </a:gridCol>
              </a:tblGrid>
              <a:tr h="40598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EQUIFAX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MARRIOTT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YAHOO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LABMD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257736"/>
                  </a:ext>
                </a:extLst>
              </a:tr>
              <a:tr h="40598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RECORDS 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146 million +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500 million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3 billion 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9,300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71695221"/>
                  </a:ext>
                </a:extLst>
              </a:tr>
              <a:tr h="40598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INDICATORS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20/36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30/36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16/36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13/36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9798909"/>
                  </a:ext>
                </a:extLst>
              </a:tr>
              <a:tr h="40598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SCORE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58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30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37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41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8821205"/>
                  </a:ext>
                </a:extLst>
              </a:tr>
              <a:tr h="40598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KNOWN COSTS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$439 million*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$28 million*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$830.3 million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?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4583410"/>
                  </a:ext>
                </a:extLst>
              </a:tr>
              <a:tr h="24359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NOTES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New industry law, criminal prosecution, poor IR handling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Undiscovered for 4 years, calls for jailtime, potential for new laws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Multiple kinds of class actions, recent $50 million settlement rejected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Extinction event, continues to accrue litigation response costs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4279560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5237D9C-3E09-A247-9668-5E06E6765AAA}"/>
              </a:ext>
            </a:extLst>
          </p:cNvPr>
          <p:cNvSpPr/>
          <p:nvPr/>
        </p:nvSpPr>
        <p:spPr>
          <a:xfrm>
            <a:off x="8331476" y="5638683"/>
            <a:ext cx="32330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 minus insurance offset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36A75-97B0-5F45-B6F5-6E00F77B0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794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CC14-B8F4-BF4E-BEA0-6060C87A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of High Impact Breaches by Industry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E02236-D374-3B42-8FD0-38BDA6480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23</a:t>
            </a:fld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8E93971-560E-934D-809C-D5F1ECCAC4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4482709"/>
              </p:ext>
            </p:extLst>
          </p:nvPr>
        </p:nvGraphicFramePr>
        <p:xfrm>
          <a:off x="637953" y="850605"/>
          <a:ext cx="10780707" cy="5339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579065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CC14-B8F4-BF4E-BEA0-6060C87A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associated with High Impact Breaches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E02236-D374-3B42-8FD0-38BDA6480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24</a:t>
            </a:fld>
            <a:endParaRPr lang="en-US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4BD917B-40F5-7C4D-B329-61718A8BF4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910031"/>
              </p:ext>
            </p:extLst>
          </p:nvPr>
        </p:nvGraphicFramePr>
        <p:xfrm>
          <a:off x="648393" y="914399"/>
          <a:ext cx="11098130" cy="52402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978293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25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628953" y="1472484"/>
            <a:ext cx="10792831" cy="4525963"/>
          </a:xfrm>
        </p:spPr>
        <p:txBody>
          <a:bodyPr>
            <a:normAutofit/>
          </a:bodyPr>
          <a:lstStyle/>
          <a:p>
            <a:r>
              <a:rPr lang="en-US" dirty="0"/>
              <a:t>Incorporate risk indicators into your IR planning</a:t>
            </a:r>
          </a:p>
          <a:p>
            <a:r>
              <a:rPr lang="en-US" dirty="0"/>
              <a:t>Incorporate impact scores into other risk calculations, especially for triage purposes.</a:t>
            </a:r>
          </a:p>
          <a:p>
            <a:r>
              <a:rPr lang="en-US" dirty="0"/>
              <a:t>Expand your incident response planning to account for relevant new risks</a:t>
            </a:r>
          </a:p>
          <a:p>
            <a:r>
              <a:rPr lang="en-US" dirty="0"/>
              <a:t>Improve communication with managers and executives beyond “high” </a:t>
            </a:r>
            <a:r>
              <a:rPr lang="mr-IN" dirty="0"/>
              <a:t>–</a:t>
            </a:r>
            <a:r>
              <a:rPr lang="en-US" dirty="0"/>
              <a:t> “medium” </a:t>
            </a:r>
            <a:r>
              <a:rPr lang="mr-IN" dirty="0"/>
              <a:t>–</a:t>
            </a:r>
            <a:r>
              <a:rPr lang="en-US" dirty="0"/>
              <a:t> “low” or $/record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7414F21-A363-194E-A12C-6CFB197B9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21" y="92946"/>
            <a:ext cx="10780707" cy="1126372"/>
          </a:xfrm>
        </p:spPr>
        <p:txBody>
          <a:bodyPr>
            <a:normAutofit/>
          </a:bodyPr>
          <a:lstStyle/>
          <a:p>
            <a:r>
              <a:rPr lang="en-US" dirty="0"/>
              <a:t>How </a:t>
            </a:r>
            <a:r>
              <a:rPr lang="en-US" u="sng" dirty="0"/>
              <a:t>You</a:t>
            </a:r>
            <a:r>
              <a:rPr lang="en-US" dirty="0"/>
              <a:t> Might Use Impact Scores</a:t>
            </a:r>
          </a:p>
        </p:txBody>
      </p:sp>
    </p:spTree>
    <p:extLst>
      <p:ext uri="{BB962C8B-B14F-4D97-AF65-F5344CB8AC3E}">
        <p14:creationId xmlns:p14="http://schemas.microsoft.com/office/powerpoint/2010/main" val="16672398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 Calibration via Explorations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pPr marL="514350" indent="-514350">
              <a:buClrTx/>
              <a:buSzPct val="100000"/>
              <a:buFont typeface="+mj-lt"/>
              <a:buAutoNum type="arabicParenR"/>
            </a:pPr>
            <a:r>
              <a:rPr lang="en-US" dirty="0"/>
              <a:t>Correlated / co-occurring / redundant indicators</a:t>
            </a:r>
          </a:p>
          <a:p>
            <a:pPr marL="514350" indent="-514350">
              <a:buClrTx/>
              <a:buSzPct val="100000"/>
              <a:buFont typeface="+mj-lt"/>
              <a:buAutoNum type="arabicParenR"/>
            </a:pPr>
            <a:r>
              <a:rPr lang="en-US" dirty="0"/>
              <a:t>Estimate weights directly </a:t>
            </a:r>
            <a:r>
              <a:rPr lang="mr-IN" dirty="0"/>
              <a:t>–</a:t>
            </a:r>
            <a:r>
              <a:rPr lang="en-US" dirty="0"/>
              <a:t> linear regression against </a:t>
            </a:r>
            <a:br>
              <a:rPr lang="en-US" dirty="0"/>
            </a:br>
            <a:r>
              <a:rPr lang="en-US" dirty="0"/>
              <a:t># disclosed records</a:t>
            </a:r>
          </a:p>
          <a:p>
            <a:pPr marL="514350" indent="-514350">
              <a:buClrTx/>
              <a:buSzPct val="100000"/>
              <a:buFont typeface="+mj-lt"/>
              <a:buAutoNum type="arabicParenR"/>
            </a:pPr>
            <a:r>
              <a:rPr lang="en-US" dirty="0"/>
              <a:t>Adjust weights using constrained optimization</a:t>
            </a:r>
          </a:p>
          <a:p>
            <a:pPr marL="514350" indent="-514350">
              <a:buClrTx/>
              <a:buSzPct val="100000"/>
              <a:buFont typeface="+mj-lt"/>
              <a:buAutoNum type="arabicParenR"/>
            </a:pPr>
            <a:r>
              <a:rPr lang="en-US" dirty="0"/>
              <a:t>Inferences on evidence via </a:t>
            </a:r>
            <a:r>
              <a:rPr lang="en-US" dirty="0" err="1"/>
              <a:t>BayesNet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2957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1) Correlated / Co-occurring / Redundant Indicators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27</a:t>
            </a:fld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Simple: Correlation Matrix</a:t>
            </a:r>
          </a:p>
          <a:p>
            <a:r>
              <a:rPr lang="en-US" dirty="0"/>
              <a:t>Sophisticated:  Iterated VIF</a:t>
            </a:r>
          </a:p>
          <a:p>
            <a:endParaRPr lang="en-US" dirty="0"/>
          </a:p>
          <a:p>
            <a:r>
              <a:rPr lang="en-US" dirty="0"/>
              <a:t>Correlated / Co-occurring / Redundant Indicators: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708707"/>
              </p:ext>
            </p:extLst>
          </p:nvPr>
        </p:nvGraphicFramePr>
        <p:xfrm>
          <a:off x="2790026" y="3998119"/>
          <a:ext cx="5249074" cy="1587500"/>
        </p:xfrm>
        <a:graphic>
          <a:graphicData uri="http://schemas.openxmlformats.org/drawingml/2006/table">
            <a:tbl>
              <a:tblPr/>
              <a:tblGrid>
                <a:gridCol w="1156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59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30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Weight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Executive churn     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Industry oversight  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extinction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Loss of Productivity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24178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2) Linear Model for # Disclosed Records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0768A6F-1B02-1D41-893D-33435CF67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28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70584" y="1669464"/>
            <a:ext cx="10959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Records  =   Intercept  +  (Weight</a:t>
            </a:r>
            <a:r>
              <a:rPr lang="en-US" sz="3200" baseline="-25000" dirty="0"/>
              <a:t>1</a:t>
            </a:r>
            <a:r>
              <a:rPr lang="en-US" dirty="0"/>
              <a:t>  </a:t>
            </a:r>
            <a:r>
              <a:rPr lang="en-US" sz="1800" dirty="0">
                <a:latin typeface="Helvetica"/>
                <a:cs typeface="Helvetica"/>
              </a:rPr>
              <a:t>X</a:t>
            </a:r>
            <a:r>
              <a:rPr lang="en-US" dirty="0"/>
              <a:t>  Indicator</a:t>
            </a:r>
            <a:r>
              <a:rPr lang="en-US" sz="3200" baseline="-25000" dirty="0"/>
              <a:t>1</a:t>
            </a:r>
            <a:r>
              <a:rPr lang="en-US" dirty="0"/>
              <a:t>) +  (Weight</a:t>
            </a:r>
            <a:r>
              <a:rPr lang="en-US" sz="3200" baseline="-25000" dirty="0"/>
              <a:t>2</a:t>
            </a:r>
            <a:r>
              <a:rPr lang="en-US" dirty="0"/>
              <a:t>  </a:t>
            </a:r>
            <a:r>
              <a:rPr lang="en-US" sz="1800" dirty="0">
                <a:latin typeface="Helvetica"/>
                <a:cs typeface="Helvetica"/>
              </a:rPr>
              <a:t>X</a:t>
            </a:r>
            <a:r>
              <a:rPr lang="en-US" dirty="0"/>
              <a:t>  Indicator</a:t>
            </a:r>
            <a:r>
              <a:rPr lang="en-US" sz="3200" baseline="-25000" dirty="0"/>
              <a:t>2</a:t>
            </a:r>
            <a:r>
              <a:rPr lang="en-US" dirty="0"/>
              <a:t>) + </a:t>
            </a:r>
            <a:r>
              <a:rPr lang="mr-IN" dirty="0"/>
              <a:t>…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3102" y="3016608"/>
            <a:ext cx="6570982" cy="32854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4161" y="3581499"/>
            <a:ext cx="226894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Example:</a:t>
            </a:r>
          </a:p>
          <a:p>
            <a:r>
              <a:rPr lang="en-US" dirty="0"/>
              <a:t>2 variable</a:t>
            </a:r>
          </a:p>
          <a:p>
            <a:r>
              <a:rPr lang="en-US" dirty="0"/>
              <a:t>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18161270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522" y="92946"/>
            <a:ext cx="3425182" cy="1126372"/>
          </a:xfrm>
        </p:spPr>
        <p:txBody>
          <a:bodyPr/>
          <a:lstStyle/>
          <a:p>
            <a:pPr algn="ctr"/>
            <a:r>
              <a:rPr lang="en-US" dirty="0"/>
              <a:t>Original Scores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29</a:t>
            </a:fld>
            <a:endParaRPr lang="en-US" dirty="0"/>
          </a:p>
        </p:txBody>
      </p:sp>
      <p:pic>
        <p:nvPicPr>
          <p:cNvPr id="5" name="Picture 4" descr="Disclosed Records vs Original Scor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334" y="0"/>
            <a:ext cx="8392266" cy="62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49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Learning as Gradient Descent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3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t="17329" b="1335"/>
          <a:stretch/>
        </p:blipFill>
        <p:spPr>
          <a:xfrm>
            <a:off x="627521" y="1146461"/>
            <a:ext cx="9993443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215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522" y="92946"/>
            <a:ext cx="3425182" cy="1126372"/>
          </a:xfrm>
        </p:spPr>
        <p:txBody>
          <a:bodyPr/>
          <a:lstStyle/>
          <a:p>
            <a:pPr algn="ctr"/>
            <a:r>
              <a:rPr lang="en-US" dirty="0"/>
              <a:t>New Scores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30</a:t>
            </a:fld>
            <a:endParaRPr lang="en-US" dirty="0"/>
          </a:p>
        </p:txBody>
      </p:sp>
      <p:pic>
        <p:nvPicPr>
          <p:cNvPr id="4" name="Picture 3" descr="Disclosed Records vs New Scor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099" y="0"/>
            <a:ext cx="8478901" cy="635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8128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“Hmmm</a:t>
            </a:r>
            <a:r>
              <a:rPr lang="mr-IN" dirty="0"/>
              <a:t>…</a:t>
            </a:r>
            <a:r>
              <a:rPr lang="en-US" dirty="0"/>
              <a:t>problems</a:t>
            </a:r>
            <a:r>
              <a:rPr lang="mr-IN" dirty="0"/>
              <a:t>…</a:t>
            </a:r>
            <a:r>
              <a:rPr lang="en-US" dirty="0"/>
              <a:t>”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5AFA8FB-F04F-654D-A604-701B373A8E4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t="-19902" b="5282"/>
          <a:stretch/>
        </p:blipFill>
        <p:spPr>
          <a:xfrm>
            <a:off x="3790572" y="0"/>
            <a:ext cx="8401428" cy="642823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B3879-FB68-374D-9976-0A342DFE4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31</a:t>
            </a:fld>
            <a:endParaRPr lang="en-US" dirty="0"/>
          </a:p>
        </p:txBody>
      </p:sp>
      <p:pic>
        <p:nvPicPr>
          <p:cNvPr id="2" name="Picture 1" descr="Screen Shot 2019-03-21 at 6.30.40 AM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7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250" y="2927350"/>
            <a:ext cx="1498599" cy="115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2483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75AFA8FB-F04F-654D-A604-701B373A8E4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t="-19902" b="5282"/>
          <a:stretch/>
        </p:blipFill>
        <p:spPr>
          <a:xfrm>
            <a:off x="3790572" y="0"/>
            <a:ext cx="8401428" cy="642823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mr-IN" dirty="0"/>
              <a:t>…</a:t>
            </a:r>
            <a:r>
              <a:rPr lang="en-US" dirty="0"/>
              <a:t>serious problems</a:t>
            </a:r>
            <a:r>
              <a:rPr lang="mr-IN" dirty="0"/>
              <a:t>…</a:t>
            </a:r>
            <a:r>
              <a:rPr lang="en-US" dirty="0"/>
              <a:t>”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B3879-FB68-374D-9976-0A342DFE4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32</a:t>
            </a:fld>
            <a:endParaRPr lang="en-US" dirty="0"/>
          </a:p>
        </p:txBody>
      </p:sp>
      <p:pic>
        <p:nvPicPr>
          <p:cNvPr id="7" name="Picture 6" descr="Screen Shot 2019-03-19 at 9.18.09 PM.pn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65000"/>
                    </a14:imgEffect>
                    <a14:imgEffect>
                      <a14:brightnessContrast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98" r="1327"/>
          <a:stretch/>
        </p:blipFill>
        <p:spPr>
          <a:xfrm>
            <a:off x="358696" y="927100"/>
            <a:ext cx="5779008" cy="5930900"/>
          </a:xfrm>
          <a:prstGeom prst="rect">
            <a:avLst/>
          </a:prstGeom>
        </p:spPr>
      </p:pic>
      <p:sp>
        <p:nvSpPr>
          <p:cNvPr id="2" name="Freeform 1"/>
          <p:cNvSpPr/>
          <p:nvPr/>
        </p:nvSpPr>
        <p:spPr>
          <a:xfrm>
            <a:off x="4894951" y="1239400"/>
            <a:ext cx="1355344" cy="344631"/>
          </a:xfrm>
          <a:custGeom>
            <a:avLst/>
            <a:gdLst>
              <a:gd name="connsiteX0" fmla="*/ 1355344 w 1355344"/>
              <a:gd name="connsiteY0" fmla="*/ 158954 h 344631"/>
              <a:gd name="connsiteX1" fmla="*/ 1098483 w 1355344"/>
              <a:gd name="connsiteY1" fmla="*/ 44803 h 344631"/>
              <a:gd name="connsiteX2" fmla="*/ 270818 w 1355344"/>
              <a:gd name="connsiteY2" fmla="*/ 1996 h 344631"/>
              <a:gd name="connsiteX3" fmla="*/ 13957 w 1355344"/>
              <a:gd name="connsiteY3" fmla="*/ 101879 h 344631"/>
              <a:gd name="connsiteX4" fmla="*/ 85307 w 1355344"/>
              <a:gd name="connsiteY4" fmla="*/ 287375 h 344631"/>
              <a:gd name="connsiteX5" fmla="*/ 513409 w 1355344"/>
              <a:gd name="connsiteY5" fmla="*/ 344450 h 344631"/>
              <a:gd name="connsiteX6" fmla="*/ 1098483 w 1355344"/>
              <a:gd name="connsiteY6" fmla="*/ 301643 h 344631"/>
              <a:gd name="connsiteX7" fmla="*/ 1355344 w 1355344"/>
              <a:gd name="connsiteY7" fmla="*/ 158954 h 3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5344" h="344631">
                <a:moveTo>
                  <a:pt x="1355344" y="158954"/>
                </a:moveTo>
                <a:cubicBezTo>
                  <a:pt x="1355344" y="116147"/>
                  <a:pt x="1279237" y="70963"/>
                  <a:pt x="1098483" y="44803"/>
                </a:cubicBezTo>
                <a:cubicBezTo>
                  <a:pt x="917729" y="18643"/>
                  <a:pt x="451572" y="-7517"/>
                  <a:pt x="270818" y="1996"/>
                </a:cubicBezTo>
                <a:cubicBezTo>
                  <a:pt x="90064" y="11509"/>
                  <a:pt x="44875" y="54316"/>
                  <a:pt x="13957" y="101879"/>
                </a:cubicBezTo>
                <a:cubicBezTo>
                  <a:pt x="-16961" y="149442"/>
                  <a:pt x="2065" y="246947"/>
                  <a:pt x="85307" y="287375"/>
                </a:cubicBezTo>
                <a:cubicBezTo>
                  <a:pt x="168549" y="327803"/>
                  <a:pt x="344546" y="342072"/>
                  <a:pt x="513409" y="344450"/>
                </a:cubicBezTo>
                <a:cubicBezTo>
                  <a:pt x="682272" y="346828"/>
                  <a:pt x="958161" y="325424"/>
                  <a:pt x="1098483" y="301643"/>
                </a:cubicBezTo>
                <a:cubicBezTo>
                  <a:pt x="1238805" y="277862"/>
                  <a:pt x="1355344" y="201761"/>
                  <a:pt x="1355344" y="158954"/>
                </a:cubicBezTo>
                <a:close/>
              </a:path>
            </a:pathLst>
          </a:cu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4894951" y="5030375"/>
            <a:ext cx="1355344" cy="344631"/>
          </a:xfrm>
          <a:custGeom>
            <a:avLst/>
            <a:gdLst>
              <a:gd name="connsiteX0" fmla="*/ 1355344 w 1355344"/>
              <a:gd name="connsiteY0" fmla="*/ 158954 h 344631"/>
              <a:gd name="connsiteX1" fmla="*/ 1098483 w 1355344"/>
              <a:gd name="connsiteY1" fmla="*/ 44803 h 344631"/>
              <a:gd name="connsiteX2" fmla="*/ 270818 w 1355344"/>
              <a:gd name="connsiteY2" fmla="*/ 1996 h 344631"/>
              <a:gd name="connsiteX3" fmla="*/ 13957 w 1355344"/>
              <a:gd name="connsiteY3" fmla="*/ 101879 h 344631"/>
              <a:gd name="connsiteX4" fmla="*/ 85307 w 1355344"/>
              <a:gd name="connsiteY4" fmla="*/ 287375 h 344631"/>
              <a:gd name="connsiteX5" fmla="*/ 513409 w 1355344"/>
              <a:gd name="connsiteY5" fmla="*/ 344450 h 344631"/>
              <a:gd name="connsiteX6" fmla="*/ 1098483 w 1355344"/>
              <a:gd name="connsiteY6" fmla="*/ 301643 h 344631"/>
              <a:gd name="connsiteX7" fmla="*/ 1355344 w 1355344"/>
              <a:gd name="connsiteY7" fmla="*/ 158954 h 3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5344" h="344631">
                <a:moveTo>
                  <a:pt x="1355344" y="158954"/>
                </a:moveTo>
                <a:cubicBezTo>
                  <a:pt x="1355344" y="116147"/>
                  <a:pt x="1279237" y="70963"/>
                  <a:pt x="1098483" y="44803"/>
                </a:cubicBezTo>
                <a:cubicBezTo>
                  <a:pt x="917729" y="18643"/>
                  <a:pt x="451572" y="-7517"/>
                  <a:pt x="270818" y="1996"/>
                </a:cubicBezTo>
                <a:cubicBezTo>
                  <a:pt x="90064" y="11509"/>
                  <a:pt x="44875" y="54316"/>
                  <a:pt x="13957" y="101879"/>
                </a:cubicBezTo>
                <a:cubicBezTo>
                  <a:pt x="-16961" y="149442"/>
                  <a:pt x="2065" y="246947"/>
                  <a:pt x="85307" y="287375"/>
                </a:cubicBezTo>
                <a:cubicBezTo>
                  <a:pt x="168549" y="327803"/>
                  <a:pt x="344546" y="342072"/>
                  <a:pt x="513409" y="344450"/>
                </a:cubicBezTo>
                <a:cubicBezTo>
                  <a:pt x="682272" y="346828"/>
                  <a:pt x="958161" y="325424"/>
                  <a:pt x="1098483" y="301643"/>
                </a:cubicBezTo>
                <a:cubicBezTo>
                  <a:pt x="1238805" y="277862"/>
                  <a:pt x="1355344" y="201761"/>
                  <a:pt x="1355344" y="158954"/>
                </a:cubicBezTo>
                <a:close/>
              </a:path>
            </a:pathLst>
          </a:cu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4894951" y="6186860"/>
            <a:ext cx="1355344" cy="344631"/>
          </a:xfrm>
          <a:custGeom>
            <a:avLst/>
            <a:gdLst>
              <a:gd name="connsiteX0" fmla="*/ 1355344 w 1355344"/>
              <a:gd name="connsiteY0" fmla="*/ 158954 h 344631"/>
              <a:gd name="connsiteX1" fmla="*/ 1098483 w 1355344"/>
              <a:gd name="connsiteY1" fmla="*/ 44803 h 344631"/>
              <a:gd name="connsiteX2" fmla="*/ 270818 w 1355344"/>
              <a:gd name="connsiteY2" fmla="*/ 1996 h 344631"/>
              <a:gd name="connsiteX3" fmla="*/ 13957 w 1355344"/>
              <a:gd name="connsiteY3" fmla="*/ 101879 h 344631"/>
              <a:gd name="connsiteX4" fmla="*/ 85307 w 1355344"/>
              <a:gd name="connsiteY4" fmla="*/ 287375 h 344631"/>
              <a:gd name="connsiteX5" fmla="*/ 513409 w 1355344"/>
              <a:gd name="connsiteY5" fmla="*/ 344450 h 344631"/>
              <a:gd name="connsiteX6" fmla="*/ 1098483 w 1355344"/>
              <a:gd name="connsiteY6" fmla="*/ 301643 h 344631"/>
              <a:gd name="connsiteX7" fmla="*/ 1355344 w 1355344"/>
              <a:gd name="connsiteY7" fmla="*/ 158954 h 3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5344" h="344631">
                <a:moveTo>
                  <a:pt x="1355344" y="158954"/>
                </a:moveTo>
                <a:cubicBezTo>
                  <a:pt x="1355344" y="116147"/>
                  <a:pt x="1279237" y="70963"/>
                  <a:pt x="1098483" y="44803"/>
                </a:cubicBezTo>
                <a:cubicBezTo>
                  <a:pt x="917729" y="18643"/>
                  <a:pt x="451572" y="-7517"/>
                  <a:pt x="270818" y="1996"/>
                </a:cubicBezTo>
                <a:cubicBezTo>
                  <a:pt x="90064" y="11509"/>
                  <a:pt x="44875" y="54316"/>
                  <a:pt x="13957" y="101879"/>
                </a:cubicBezTo>
                <a:cubicBezTo>
                  <a:pt x="-16961" y="149442"/>
                  <a:pt x="2065" y="246947"/>
                  <a:pt x="85307" y="287375"/>
                </a:cubicBezTo>
                <a:cubicBezTo>
                  <a:pt x="168549" y="327803"/>
                  <a:pt x="344546" y="342072"/>
                  <a:pt x="513409" y="344450"/>
                </a:cubicBezTo>
                <a:cubicBezTo>
                  <a:pt x="682272" y="346828"/>
                  <a:pt x="958161" y="325424"/>
                  <a:pt x="1098483" y="301643"/>
                </a:cubicBezTo>
                <a:cubicBezTo>
                  <a:pt x="1238805" y="277862"/>
                  <a:pt x="1355344" y="201761"/>
                  <a:pt x="1355344" y="158954"/>
                </a:cubicBezTo>
                <a:close/>
              </a:path>
            </a:pathLst>
          </a:cu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4894950" y="2103193"/>
            <a:ext cx="1356373" cy="672621"/>
          </a:xfrm>
          <a:custGeom>
            <a:avLst/>
            <a:gdLst>
              <a:gd name="connsiteX0" fmla="*/ 1355344 w 1355344"/>
              <a:gd name="connsiteY0" fmla="*/ 158954 h 344631"/>
              <a:gd name="connsiteX1" fmla="*/ 1098483 w 1355344"/>
              <a:gd name="connsiteY1" fmla="*/ 44803 h 344631"/>
              <a:gd name="connsiteX2" fmla="*/ 270818 w 1355344"/>
              <a:gd name="connsiteY2" fmla="*/ 1996 h 344631"/>
              <a:gd name="connsiteX3" fmla="*/ 13957 w 1355344"/>
              <a:gd name="connsiteY3" fmla="*/ 101879 h 344631"/>
              <a:gd name="connsiteX4" fmla="*/ 85307 w 1355344"/>
              <a:gd name="connsiteY4" fmla="*/ 287375 h 344631"/>
              <a:gd name="connsiteX5" fmla="*/ 513409 w 1355344"/>
              <a:gd name="connsiteY5" fmla="*/ 344450 h 344631"/>
              <a:gd name="connsiteX6" fmla="*/ 1098483 w 1355344"/>
              <a:gd name="connsiteY6" fmla="*/ 301643 h 344631"/>
              <a:gd name="connsiteX7" fmla="*/ 1355344 w 1355344"/>
              <a:gd name="connsiteY7" fmla="*/ 158954 h 344631"/>
              <a:gd name="connsiteX0" fmla="*/ 1355344 w 1356950"/>
              <a:gd name="connsiteY0" fmla="*/ 163595 h 349272"/>
              <a:gd name="connsiteX1" fmla="*/ 1155563 w 1356950"/>
              <a:gd name="connsiteY1" fmla="*/ 26362 h 349272"/>
              <a:gd name="connsiteX2" fmla="*/ 270818 w 1356950"/>
              <a:gd name="connsiteY2" fmla="*/ 6637 h 349272"/>
              <a:gd name="connsiteX3" fmla="*/ 13957 w 1356950"/>
              <a:gd name="connsiteY3" fmla="*/ 106520 h 349272"/>
              <a:gd name="connsiteX4" fmla="*/ 85307 w 1356950"/>
              <a:gd name="connsiteY4" fmla="*/ 292016 h 349272"/>
              <a:gd name="connsiteX5" fmla="*/ 513409 w 1356950"/>
              <a:gd name="connsiteY5" fmla="*/ 349091 h 349272"/>
              <a:gd name="connsiteX6" fmla="*/ 1098483 w 1356950"/>
              <a:gd name="connsiteY6" fmla="*/ 306284 h 349272"/>
              <a:gd name="connsiteX7" fmla="*/ 1355344 w 1356950"/>
              <a:gd name="connsiteY7" fmla="*/ 163595 h 349272"/>
              <a:gd name="connsiteX0" fmla="*/ 1355344 w 1356373"/>
              <a:gd name="connsiteY0" fmla="*/ 163595 h 362690"/>
              <a:gd name="connsiteX1" fmla="*/ 1155563 w 1356373"/>
              <a:gd name="connsiteY1" fmla="*/ 26362 h 362690"/>
              <a:gd name="connsiteX2" fmla="*/ 270818 w 1356373"/>
              <a:gd name="connsiteY2" fmla="*/ 6637 h 362690"/>
              <a:gd name="connsiteX3" fmla="*/ 13957 w 1356373"/>
              <a:gd name="connsiteY3" fmla="*/ 106520 h 362690"/>
              <a:gd name="connsiteX4" fmla="*/ 85307 w 1356373"/>
              <a:gd name="connsiteY4" fmla="*/ 292016 h 362690"/>
              <a:gd name="connsiteX5" fmla="*/ 513409 w 1356373"/>
              <a:gd name="connsiteY5" fmla="*/ 349091 h 362690"/>
              <a:gd name="connsiteX6" fmla="*/ 1112753 w 1356373"/>
              <a:gd name="connsiteY6" fmla="*/ 352449 h 362690"/>
              <a:gd name="connsiteX7" fmla="*/ 1355344 w 1356373"/>
              <a:gd name="connsiteY7" fmla="*/ 163595 h 362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6373" h="362690">
                <a:moveTo>
                  <a:pt x="1355344" y="163595"/>
                </a:moveTo>
                <a:cubicBezTo>
                  <a:pt x="1362479" y="109247"/>
                  <a:pt x="1336317" y="52522"/>
                  <a:pt x="1155563" y="26362"/>
                </a:cubicBezTo>
                <a:cubicBezTo>
                  <a:pt x="974809" y="202"/>
                  <a:pt x="461086" y="-6723"/>
                  <a:pt x="270818" y="6637"/>
                </a:cubicBezTo>
                <a:cubicBezTo>
                  <a:pt x="80550" y="19997"/>
                  <a:pt x="44875" y="58957"/>
                  <a:pt x="13957" y="106520"/>
                </a:cubicBezTo>
                <a:cubicBezTo>
                  <a:pt x="-16961" y="154083"/>
                  <a:pt x="2065" y="251588"/>
                  <a:pt x="85307" y="292016"/>
                </a:cubicBezTo>
                <a:cubicBezTo>
                  <a:pt x="168549" y="332444"/>
                  <a:pt x="344546" y="346713"/>
                  <a:pt x="513409" y="349091"/>
                </a:cubicBezTo>
                <a:cubicBezTo>
                  <a:pt x="682272" y="351469"/>
                  <a:pt x="972431" y="376230"/>
                  <a:pt x="1112753" y="352449"/>
                </a:cubicBezTo>
                <a:cubicBezTo>
                  <a:pt x="1253075" y="328668"/>
                  <a:pt x="1348209" y="217943"/>
                  <a:pt x="1355344" y="163595"/>
                </a:cubicBezTo>
                <a:close/>
              </a:path>
            </a:pathLst>
          </a:cu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Screen Shot 2019-03-21 at 6.30.40 AM.pn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7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250" y="2927350"/>
            <a:ext cx="1498599" cy="1156453"/>
          </a:xfrm>
          <a:prstGeom prst="rect">
            <a:avLst/>
          </a:prstGeom>
        </p:spPr>
      </p:pic>
      <p:sp>
        <p:nvSpPr>
          <p:cNvPr id="13" name="Freeform 12"/>
          <p:cNvSpPr/>
          <p:nvPr/>
        </p:nvSpPr>
        <p:spPr>
          <a:xfrm>
            <a:off x="4898788" y="3873387"/>
            <a:ext cx="1355344" cy="344631"/>
          </a:xfrm>
          <a:custGeom>
            <a:avLst/>
            <a:gdLst>
              <a:gd name="connsiteX0" fmla="*/ 1355344 w 1355344"/>
              <a:gd name="connsiteY0" fmla="*/ 158954 h 344631"/>
              <a:gd name="connsiteX1" fmla="*/ 1098483 w 1355344"/>
              <a:gd name="connsiteY1" fmla="*/ 44803 h 344631"/>
              <a:gd name="connsiteX2" fmla="*/ 270818 w 1355344"/>
              <a:gd name="connsiteY2" fmla="*/ 1996 h 344631"/>
              <a:gd name="connsiteX3" fmla="*/ 13957 w 1355344"/>
              <a:gd name="connsiteY3" fmla="*/ 101879 h 344631"/>
              <a:gd name="connsiteX4" fmla="*/ 85307 w 1355344"/>
              <a:gd name="connsiteY4" fmla="*/ 287375 h 344631"/>
              <a:gd name="connsiteX5" fmla="*/ 513409 w 1355344"/>
              <a:gd name="connsiteY5" fmla="*/ 344450 h 344631"/>
              <a:gd name="connsiteX6" fmla="*/ 1098483 w 1355344"/>
              <a:gd name="connsiteY6" fmla="*/ 301643 h 344631"/>
              <a:gd name="connsiteX7" fmla="*/ 1355344 w 1355344"/>
              <a:gd name="connsiteY7" fmla="*/ 158954 h 3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5344" h="344631">
                <a:moveTo>
                  <a:pt x="1355344" y="158954"/>
                </a:moveTo>
                <a:cubicBezTo>
                  <a:pt x="1355344" y="116147"/>
                  <a:pt x="1279237" y="70963"/>
                  <a:pt x="1098483" y="44803"/>
                </a:cubicBezTo>
                <a:cubicBezTo>
                  <a:pt x="917729" y="18643"/>
                  <a:pt x="451572" y="-7517"/>
                  <a:pt x="270818" y="1996"/>
                </a:cubicBezTo>
                <a:cubicBezTo>
                  <a:pt x="90064" y="11509"/>
                  <a:pt x="44875" y="54316"/>
                  <a:pt x="13957" y="101879"/>
                </a:cubicBezTo>
                <a:cubicBezTo>
                  <a:pt x="-16961" y="149442"/>
                  <a:pt x="2065" y="246947"/>
                  <a:pt x="85307" y="287375"/>
                </a:cubicBezTo>
                <a:cubicBezTo>
                  <a:pt x="168549" y="327803"/>
                  <a:pt x="344546" y="342072"/>
                  <a:pt x="513409" y="344450"/>
                </a:cubicBezTo>
                <a:cubicBezTo>
                  <a:pt x="682272" y="346828"/>
                  <a:pt x="958161" y="325424"/>
                  <a:pt x="1098483" y="301643"/>
                </a:cubicBezTo>
                <a:cubicBezTo>
                  <a:pt x="1238805" y="277862"/>
                  <a:pt x="1355344" y="201761"/>
                  <a:pt x="1355344" y="158954"/>
                </a:cubicBezTo>
                <a:close/>
              </a:path>
            </a:pathLst>
          </a:cu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590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3) Constrained Optimization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33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628953" y="1368489"/>
            <a:ext cx="11102737" cy="4879911"/>
          </a:xfrm>
        </p:spPr>
        <p:txBody>
          <a:bodyPr>
            <a:normAutofit/>
          </a:bodyPr>
          <a:lstStyle/>
          <a:p>
            <a:r>
              <a:rPr lang="en-US" dirty="0"/>
              <a:t>Use existing weights as “initial condition” </a:t>
            </a:r>
          </a:p>
          <a:p>
            <a:r>
              <a:rPr lang="en-US" dirty="0"/>
              <a:t>Use “disclosed records” cases as constraints</a:t>
            </a:r>
          </a:p>
          <a:p>
            <a:pPr lvl="1"/>
            <a:r>
              <a:rPr lang="en-US" dirty="0"/>
              <a:t>&lt;= upper limit</a:t>
            </a:r>
          </a:p>
          <a:p>
            <a:pPr lvl="1"/>
            <a:r>
              <a:rPr lang="mr-IN" dirty="0"/>
              <a:t>…</a:t>
            </a:r>
            <a:r>
              <a:rPr lang="en-US" dirty="0"/>
              <a:t> yields 2,765 linear constraints</a:t>
            </a:r>
          </a:p>
          <a:p>
            <a:r>
              <a:rPr lang="en-US" dirty="0"/>
              <a:t>Function to maximize: </a:t>
            </a:r>
          </a:p>
          <a:p>
            <a:pPr lvl="1"/>
            <a:r>
              <a:rPr lang="en-US" dirty="0"/>
              <a:t>Sum of all weights</a:t>
            </a:r>
          </a:p>
          <a:p>
            <a:r>
              <a:rPr lang="en-US" dirty="0"/>
              <a:t>Gradient: </a:t>
            </a:r>
          </a:p>
          <a:p>
            <a:pPr lvl="1"/>
            <a:r>
              <a:rPr lang="en-US" dirty="0"/>
              <a:t>same small % increase to all </a:t>
            </a:r>
            <a:br>
              <a:rPr lang="en-US" dirty="0"/>
            </a:br>
            <a:r>
              <a:rPr lang="en-US" dirty="0"/>
              <a:t>relevant weights</a:t>
            </a:r>
          </a:p>
        </p:txBody>
      </p:sp>
      <p:pic>
        <p:nvPicPr>
          <p:cNvPr id="8" name="Picture 7" descr="Screen Shot 2019-03-21 at 7.15.5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00" y="2679314"/>
            <a:ext cx="5397500" cy="377228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66347" y="4508500"/>
            <a:ext cx="1866617" cy="584776"/>
          </a:xfrm>
          <a:prstGeom prst="rect">
            <a:avLst/>
          </a:prstGeom>
          <a:solidFill>
            <a:srgbClr val="FDFEA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Region of constraint</a:t>
            </a:r>
          </a:p>
          <a:p>
            <a:pPr algn="ctr"/>
            <a:r>
              <a:rPr lang="en-US" sz="1600" dirty="0"/>
              <a:t>satisfaction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19476" y="2768718"/>
            <a:ext cx="952104" cy="5847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/>
              <a:t>Global</a:t>
            </a:r>
          </a:p>
          <a:p>
            <a:r>
              <a:rPr lang="en-US" sz="1600" dirty="0"/>
              <a:t>optimum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665286" y="4368918"/>
            <a:ext cx="1193656" cy="5847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/>
              <a:t>Constrained</a:t>
            </a:r>
          </a:p>
          <a:p>
            <a:r>
              <a:rPr lang="en-US" sz="1600" dirty="0"/>
              <a:t>optimum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0795000" y="3111500"/>
            <a:ext cx="254000" cy="13970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10001250" y="4019550"/>
            <a:ext cx="241300" cy="241300"/>
          </a:xfrm>
          <a:prstGeom prst="ellipse">
            <a:avLst/>
          </a:prstGeom>
          <a:solidFill>
            <a:srgbClr val="FFFF00"/>
          </a:solidFill>
          <a:ln>
            <a:solidFill>
              <a:srgbClr val="CC520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0121900" y="4140200"/>
            <a:ext cx="622300" cy="36830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209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3) Constrained Optimization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34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628953" y="1368489"/>
            <a:ext cx="11102737" cy="4879911"/>
          </a:xfrm>
        </p:spPr>
        <p:txBody>
          <a:bodyPr>
            <a:normAutofit/>
          </a:bodyPr>
          <a:lstStyle/>
          <a:p>
            <a:r>
              <a:rPr lang="en-US" dirty="0"/>
              <a:t>Use existing weights as “initial condition” </a:t>
            </a:r>
          </a:p>
          <a:p>
            <a:r>
              <a:rPr lang="en-US" dirty="0"/>
              <a:t>Use “disclosed records” cases as constraints</a:t>
            </a:r>
          </a:p>
          <a:p>
            <a:pPr lvl="1"/>
            <a:r>
              <a:rPr lang="en-US" dirty="0"/>
              <a:t>&lt;= upper limit</a:t>
            </a:r>
          </a:p>
          <a:p>
            <a:pPr lvl="1"/>
            <a:r>
              <a:rPr lang="mr-IN" dirty="0"/>
              <a:t>…</a:t>
            </a:r>
            <a:r>
              <a:rPr lang="en-US" dirty="0"/>
              <a:t> yields 2,765 linear constraints</a:t>
            </a:r>
          </a:p>
          <a:p>
            <a:r>
              <a:rPr lang="en-US" dirty="0"/>
              <a:t>Function to maximize: </a:t>
            </a:r>
          </a:p>
          <a:p>
            <a:pPr lvl="1"/>
            <a:r>
              <a:rPr lang="en-US" dirty="0"/>
              <a:t>Sum of all weights</a:t>
            </a:r>
          </a:p>
          <a:p>
            <a:r>
              <a:rPr lang="en-US" dirty="0"/>
              <a:t>Gradient function: </a:t>
            </a:r>
          </a:p>
          <a:p>
            <a:pPr lvl="1"/>
            <a:r>
              <a:rPr lang="en-US" dirty="0"/>
              <a:t>same small % increase to all </a:t>
            </a:r>
            <a:br>
              <a:rPr lang="en-US" dirty="0"/>
            </a:br>
            <a:r>
              <a:rPr lang="en-US" dirty="0"/>
              <a:t>relevant weights</a:t>
            </a:r>
          </a:p>
        </p:txBody>
      </p:sp>
      <p:pic>
        <p:nvPicPr>
          <p:cNvPr id="8" name="Picture 7" descr="Screen Shot 2019-03-21 at 7.15.5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00" y="2679314"/>
            <a:ext cx="5397500" cy="377228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66347" y="4508500"/>
            <a:ext cx="1866617" cy="584776"/>
          </a:xfrm>
          <a:prstGeom prst="rect">
            <a:avLst/>
          </a:prstGeom>
          <a:solidFill>
            <a:srgbClr val="FDFEA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Region of constraint</a:t>
            </a:r>
          </a:p>
          <a:p>
            <a:pPr algn="ctr"/>
            <a:r>
              <a:rPr lang="en-US" sz="1600" dirty="0"/>
              <a:t>satisfaction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19476" y="2768718"/>
            <a:ext cx="952104" cy="5847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/>
              <a:t>Global</a:t>
            </a:r>
          </a:p>
          <a:p>
            <a:r>
              <a:rPr lang="en-US" sz="1600" dirty="0"/>
              <a:t>optimum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665286" y="4368918"/>
            <a:ext cx="1193656" cy="58477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/>
              <a:t>Constrained</a:t>
            </a:r>
          </a:p>
          <a:p>
            <a:r>
              <a:rPr lang="en-US" sz="1600" dirty="0"/>
              <a:t>optimum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0795000" y="3111500"/>
            <a:ext cx="254000" cy="13970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10001250" y="4019550"/>
            <a:ext cx="241300" cy="241300"/>
          </a:xfrm>
          <a:prstGeom prst="ellipse">
            <a:avLst/>
          </a:prstGeom>
          <a:solidFill>
            <a:srgbClr val="FFFF00"/>
          </a:solidFill>
          <a:ln>
            <a:solidFill>
              <a:srgbClr val="CC520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0121900" y="4140200"/>
            <a:ext cx="622300" cy="36830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203642" y="4102100"/>
            <a:ext cx="4262705" cy="1200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effectLst>
            <a:outerShdw blurRad="234950" dist="215900" dir="2700000" algn="tl" rotWithShape="0">
              <a:srgbClr val="000000">
                <a:alpha val="39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b="1" u="sng" dirty="0"/>
              <a:t>Work In Progress: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Modifying Objective function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Contextualizing the Gradient</a:t>
            </a:r>
          </a:p>
        </p:txBody>
      </p:sp>
    </p:spTree>
    <p:extLst>
      <p:ext uri="{BB962C8B-B14F-4D97-AF65-F5344CB8AC3E}">
        <p14:creationId xmlns:p14="http://schemas.microsoft.com/office/powerpoint/2010/main" val="40487544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35</a:t>
            </a:fld>
            <a:endParaRPr lang="en-US" dirty="0"/>
          </a:p>
        </p:txBody>
      </p:sp>
      <p:pic>
        <p:nvPicPr>
          <p:cNvPr id="8" name="Picture 7" descr="simple_bayesian_networ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485" y="488056"/>
            <a:ext cx="7706376" cy="58711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25444" y="4459966"/>
            <a:ext cx="76180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3225" indent="-403225"/>
            <a:r>
              <a:rPr lang="en-US" sz="3200" dirty="0"/>
              <a:t>Simple Example,</a:t>
            </a:r>
            <a:br>
              <a:rPr lang="en-US" sz="3200" dirty="0"/>
            </a:br>
            <a:r>
              <a:rPr lang="en-US" sz="3200" dirty="0"/>
              <a:t>with conditional probability tables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27521" y="314660"/>
            <a:ext cx="6489099" cy="1126372"/>
          </a:xfrm>
        </p:spPr>
        <p:txBody>
          <a:bodyPr/>
          <a:lstStyle/>
          <a:p>
            <a:pPr marL="463550" indent="-463550"/>
            <a:r>
              <a:rPr lang="en-US" dirty="0"/>
              <a:t>4) Inference on Evidence </a:t>
            </a:r>
            <a:br>
              <a:rPr lang="en-US" dirty="0"/>
            </a:br>
            <a:r>
              <a:rPr lang="en-US" dirty="0"/>
              <a:t>via </a:t>
            </a:r>
            <a:r>
              <a:rPr lang="en-US" dirty="0" err="1"/>
              <a:t>BayesNet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0940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yesNet for Indicators of Impact (Tabu)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" t="5413" r="2871" b="4047"/>
          <a:stretch/>
        </p:blipFill>
        <p:spPr>
          <a:xfrm>
            <a:off x="6050514" y="166381"/>
            <a:ext cx="6141486" cy="669161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4) Inference on Evidence via </a:t>
            </a:r>
            <a:r>
              <a:rPr lang="en-US" dirty="0" err="1"/>
              <a:t>BayesNet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33CFF-7FBC-804F-95AA-7B8B5F9E3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36</a:t>
            </a:fld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531302"/>
              </p:ext>
            </p:extLst>
          </p:nvPr>
        </p:nvGraphicFramePr>
        <p:xfrm>
          <a:off x="0" y="1219318"/>
          <a:ext cx="2837986" cy="4675199"/>
        </p:xfrm>
        <a:graphic>
          <a:graphicData uri="http://schemas.openxmlformats.org/drawingml/2006/table">
            <a:tbl>
              <a:tblPr/>
              <a:tblGrid>
                <a:gridCol w="488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9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39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Increased security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10k/8k language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Individual lawsuit(s)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Class action lawsuit(s)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sensitivity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Executive churn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Consent decree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Industry oversight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testimony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Regulatory fines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Regulatory fines amount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Law enforcement action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industry-only law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Media coverage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Extended media coverage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Legal settlements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Legal settlements amount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fi-FI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bankruptcy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extinction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bankruptcy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extinction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Single domestic jurisdiction affected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Multiple domestic jurisdictions affected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International jurisdictions affected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7212657"/>
              </p:ext>
            </p:extLst>
          </p:nvPr>
        </p:nvGraphicFramePr>
        <p:xfrm>
          <a:off x="3047115" y="1219318"/>
          <a:ext cx="2781300" cy="372364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reporting required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Enhanced data sensitivity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laws created (all industries)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Business relationship ended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Under 1k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1k records disclosed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100,000 records disclosed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million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 million records disclosed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 million records disclosed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billion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Loss of Productivity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amount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description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IOI poor IR handling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IOI poor IR handling Description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Currency code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20827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yesNet for Indicators of Impact (Tabu)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" t="5413" r="2871" b="4047"/>
          <a:stretch/>
        </p:blipFill>
        <p:spPr>
          <a:xfrm>
            <a:off x="6050514" y="166381"/>
            <a:ext cx="6141486" cy="669161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4) Inference on Evidence via </a:t>
            </a:r>
            <a:r>
              <a:rPr lang="en-US" dirty="0" err="1"/>
              <a:t>BayesNet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33CFF-7FBC-804F-95AA-7B8B5F9E3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37</a:t>
            </a:fld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517250"/>
              </p:ext>
            </p:extLst>
          </p:nvPr>
        </p:nvGraphicFramePr>
        <p:xfrm>
          <a:off x="0" y="1219318"/>
          <a:ext cx="2837986" cy="4675199"/>
        </p:xfrm>
        <a:graphic>
          <a:graphicData uri="http://schemas.openxmlformats.org/drawingml/2006/table">
            <a:tbl>
              <a:tblPr/>
              <a:tblGrid>
                <a:gridCol w="488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9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39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Increased security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10k/8k language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Individual lawsuit(s)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Class action lawsuit(s)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sensitivity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Executive churn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Consent decree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Industry oversight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testimony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Regulatory fines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Regulatory fines amount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Law enforcement action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industry-only law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Media coverage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Extended media coverage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Legal settlements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Legal settlements amount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fi-FI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bankruptcy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extinction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bankruptcy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extinction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Single domestic jurisdiction affected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Multiple domestic jurisdictions affected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International jurisdictions affected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844940"/>
              </p:ext>
            </p:extLst>
          </p:nvPr>
        </p:nvGraphicFramePr>
        <p:xfrm>
          <a:off x="3047115" y="1219318"/>
          <a:ext cx="2781300" cy="372364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reporting required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Enhanced data sensitivity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laws created (all industries)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Business relationship ended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Under 1k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1k records disclosed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100,000 records disclosed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million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 million records disclosed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 million records disclosed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billion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</a:t>
                      </a:r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oss of Productivity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amount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description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IOI poor IR handling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IOI poor IR handling Description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Currency code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sp>
        <p:nvSpPr>
          <p:cNvPr id="8" name="Oval 7"/>
          <p:cNvSpPr/>
          <p:nvPr/>
        </p:nvSpPr>
        <p:spPr>
          <a:xfrm>
            <a:off x="10645480" y="4137986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X25</a:t>
            </a:r>
          </a:p>
        </p:txBody>
      </p:sp>
      <p:sp>
        <p:nvSpPr>
          <p:cNvPr id="10" name="Oval 9"/>
          <p:cNvSpPr/>
          <p:nvPr/>
        </p:nvSpPr>
        <p:spPr>
          <a:xfrm>
            <a:off x="11582735" y="2427134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X14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961495" y="5265110"/>
            <a:ext cx="5258072" cy="923076"/>
            <a:chOff x="3047115" y="5935557"/>
            <a:chExt cx="5258072" cy="923076"/>
          </a:xfrm>
        </p:grpSpPr>
        <p:sp>
          <p:nvSpPr>
            <p:cNvPr id="11" name="Rectangle 10"/>
            <p:cNvSpPr/>
            <p:nvPr/>
          </p:nvSpPr>
          <p:spPr>
            <a:xfrm>
              <a:off x="3047115" y="5940683"/>
              <a:ext cx="5258072" cy="917317"/>
            </a:xfrm>
            <a:prstGeom prst="rect">
              <a:avLst/>
            </a:prstGeom>
            <a:effectLst>
              <a:outerShdw blurRad="95250" dist="190500" dir="2460000" rotWithShape="0">
                <a:srgbClr val="000000">
                  <a:alpha val="26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3153687" y="5935557"/>
              <a:ext cx="4958622" cy="923076"/>
              <a:chOff x="3567520" y="5017607"/>
              <a:chExt cx="4958622" cy="923076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3567520" y="5479018"/>
                <a:ext cx="495125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"/>
                <a:r>
                  <a:rPr lang="en-US" dirty="0"/>
                  <a:t> X25  Government reporting required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574886" y="5017607"/>
                <a:ext cx="495125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b"/>
                <a:r>
                  <a:rPr lang="en-US" dirty="0"/>
                  <a:t> X14  Media Coverage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34631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yesNet for Indicators of Impact (Tabu)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" t="5413" r="2871" b="4047"/>
          <a:stretch/>
        </p:blipFill>
        <p:spPr>
          <a:xfrm>
            <a:off x="6050514" y="166381"/>
            <a:ext cx="6141486" cy="669161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4) Inference on Evidence via </a:t>
            </a:r>
            <a:r>
              <a:rPr lang="en-US" dirty="0" err="1"/>
              <a:t>BayesNet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33CFF-7FBC-804F-95AA-7B8B5F9E3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38</a:t>
            </a:fld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964621"/>
              </p:ext>
            </p:extLst>
          </p:nvPr>
        </p:nvGraphicFramePr>
        <p:xfrm>
          <a:off x="0" y="1219318"/>
          <a:ext cx="2837986" cy="4675199"/>
        </p:xfrm>
        <a:graphic>
          <a:graphicData uri="http://schemas.openxmlformats.org/drawingml/2006/table">
            <a:tbl>
              <a:tblPr/>
              <a:tblGrid>
                <a:gridCol w="488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9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39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Increased security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10k/8k language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Individual lawsuit(s)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Class action lawsuit(s)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sensitivity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Executive churn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Consent decree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Industry oversight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testimony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Regulatory fines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Regulatory fines amount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Law enforcement action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industry-only law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Media coverage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Extended media coverage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Legal settlements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Legal settlements amount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fi-FI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bankruptcy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extinction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bankruptcy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extinction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Single domestic jurisdiction affected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Multiple domestic jurisdictions affected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International jurisdictions affected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4248629"/>
              </p:ext>
            </p:extLst>
          </p:nvPr>
        </p:nvGraphicFramePr>
        <p:xfrm>
          <a:off x="3047115" y="1219318"/>
          <a:ext cx="2781300" cy="372364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reporting required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Enhanced data sensitivity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laws created (all industries)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Business relationship ended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Under 1k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1k records disclosed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100,000 records disclosed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million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 million records disclosed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 million records disclosed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billion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</a:t>
                      </a:r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oss of Productivity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amount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description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IOI poor IR handling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IOI poor IR handling Description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Currency code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sp>
        <p:nvSpPr>
          <p:cNvPr id="8" name="Oval 7"/>
          <p:cNvSpPr/>
          <p:nvPr/>
        </p:nvSpPr>
        <p:spPr>
          <a:xfrm>
            <a:off x="10203108" y="2425715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X33</a:t>
            </a:r>
          </a:p>
        </p:txBody>
      </p:sp>
      <p:sp>
        <p:nvSpPr>
          <p:cNvPr id="10" name="Oval 9"/>
          <p:cNvSpPr/>
          <p:nvPr/>
        </p:nvSpPr>
        <p:spPr>
          <a:xfrm>
            <a:off x="11087852" y="3026429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X22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37986" y="5203896"/>
            <a:ext cx="5258072" cy="1193585"/>
          </a:xfrm>
          <a:prstGeom prst="rect">
            <a:avLst/>
          </a:prstGeom>
          <a:effectLst>
            <a:outerShdw blurRad="95250" dist="190500" dir="2460000" rotWithShape="0">
              <a:srgbClr val="000000">
                <a:alpha val="2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"/>
            <a:r>
              <a:rPr lang="en-US" dirty="0">
                <a:solidFill>
                  <a:srgbClr val="000000"/>
                </a:solidFill>
              </a:rPr>
              <a:t>X22  Single Jurisdiction Affected</a:t>
            </a:r>
          </a:p>
          <a:p>
            <a:pPr fontAlgn="b"/>
            <a:r>
              <a:rPr lang="en-US" dirty="0">
                <a:solidFill>
                  <a:srgbClr val="000000"/>
                </a:solidFill>
              </a:rPr>
              <a:t>X23  Multiple Jurisdictions Affected</a:t>
            </a:r>
          </a:p>
          <a:p>
            <a:pPr fontAlgn="b"/>
            <a:r>
              <a:rPr lang="en-US" dirty="0">
                <a:solidFill>
                  <a:srgbClr val="000000"/>
                </a:solidFill>
              </a:rPr>
              <a:t>X33  Over 1 million records disclosed</a:t>
            </a:r>
          </a:p>
        </p:txBody>
      </p:sp>
      <p:sp>
        <p:nvSpPr>
          <p:cNvPr id="15" name="Oval 14"/>
          <p:cNvSpPr/>
          <p:nvPr/>
        </p:nvSpPr>
        <p:spPr>
          <a:xfrm>
            <a:off x="9542114" y="1935977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X23</a:t>
            </a:r>
          </a:p>
        </p:txBody>
      </p:sp>
      <p:sp>
        <p:nvSpPr>
          <p:cNvPr id="16" name="Freeform 15"/>
          <p:cNvSpPr/>
          <p:nvPr/>
        </p:nvSpPr>
        <p:spPr>
          <a:xfrm>
            <a:off x="8931235" y="1837818"/>
            <a:ext cx="3145137" cy="3562696"/>
          </a:xfrm>
          <a:custGeom>
            <a:avLst/>
            <a:gdLst>
              <a:gd name="connsiteX0" fmla="*/ 2513370 w 3145137"/>
              <a:gd name="connsiteY0" fmla="*/ 331058 h 3562696"/>
              <a:gd name="connsiteX1" fmla="*/ 1771325 w 3145137"/>
              <a:gd name="connsiteY1" fmla="*/ 31411 h 3562696"/>
              <a:gd name="connsiteX2" fmla="*/ 1100632 w 3145137"/>
              <a:gd name="connsiteY2" fmla="*/ 17142 h 3562696"/>
              <a:gd name="connsiteX3" fmla="*/ 515558 w 3145137"/>
              <a:gd name="connsiteY3" fmla="*/ 102755 h 3562696"/>
              <a:gd name="connsiteX4" fmla="*/ 201616 w 3145137"/>
              <a:gd name="connsiteY4" fmla="*/ 402403 h 3562696"/>
              <a:gd name="connsiteX5" fmla="*/ 1835 w 3145137"/>
              <a:gd name="connsiteY5" fmla="*/ 1044504 h 3562696"/>
              <a:gd name="connsiteX6" fmla="*/ 315777 w 3145137"/>
              <a:gd name="connsiteY6" fmla="*/ 1672336 h 3562696"/>
              <a:gd name="connsiteX7" fmla="*/ 729609 w 3145137"/>
              <a:gd name="connsiteY7" fmla="*/ 2243093 h 3562696"/>
              <a:gd name="connsiteX8" fmla="*/ 1671435 w 3145137"/>
              <a:gd name="connsiteY8" fmla="*/ 2571278 h 3562696"/>
              <a:gd name="connsiteX9" fmla="*/ 2627530 w 3145137"/>
              <a:gd name="connsiteY9" fmla="*/ 3413145 h 3562696"/>
              <a:gd name="connsiteX10" fmla="*/ 3055633 w 3145137"/>
              <a:gd name="connsiteY10" fmla="*/ 3341800 h 3562696"/>
              <a:gd name="connsiteX11" fmla="*/ 3141253 w 3145137"/>
              <a:gd name="connsiteY11" fmla="*/ 1244269 h 3562696"/>
              <a:gd name="connsiteX12" fmla="*/ 2984282 w 3145137"/>
              <a:gd name="connsiteY12" fmla="*/ 445209 h 3562696"/>
              <a:gd name="connsiteX13" fmla="*/ 2299318 w 3145137"/>
              <a:gd name="connsiteY13" fmla="*/ 202638 h 3562696"/>
              <a:gd name="connsiteX14" fmla="*/ 2299318 w 3145137"/>
              <a:gd name="connsiteY14" fmla="*/ 202638 h 356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45137" h="3562696">
                <a:moveTo>
                  <a:pt x="2513370" y="331058"/>
                </a:moveTo>
                <a:cubicBezTo>
                  <a:pt x="2260075" y="207394"/>
                  <a:pt x="2006781" y="83730"/>
                  <a:pt x="1771325" y="31411"/>
                </a:cubicBezTo>
                <a:cubicBezTo>
                  <a:pt x="1535869" y="-20908"/>
                  <a:pt x="1309926" y="5251"/>
                  <a:pt x="1100632" y="17142"/>
                </a:cubicBezTo>
                <a:cubicBezTo>
                  <a:pt x="891338" y="29033"/>
                  <a:pt x="665394" y="38545"/>
                  <a:pt x="515558" y="102755"/>
                </a:cubicBezTo>
                <a:cubicBezTo>
                  <a:pt x="365722" y="166965"/>
                  <a:pt x="287236" y="245445"/>
                  <a:pt x="201616" y="402403"/>
                </a:cubicBezTo>
                <a:cubicBezTo>
                  <a:pt x="115996" y="559361"/>
                  <a:pt x="-17192" y="832849"/>
                  <a:pt x="1835" y="1044504"/>
                </a:cubicBezTo>
                <a:cubicBezTo>
                  <a:pt x="20862" y="1256159"/>
                  <a:pt x="194481" y="1472571"/>
                  <a:pt x="315777" y="1672336"/>
                </a:cubicBezTo>
                <a:cubicBezTo>
                  <a:pt x="437073" y="1872101"/>
                  <a:pt x="503666" y="2093269"/>
                  <a:pt x="729609" y="2243093"/>
                </a:cubicBezTo>
                <a:cubicBezTo>
                  <a:pt x="955552" y="2392917"/>
                  <a:pt x="1355115" y="2376269"/>
                  <a:pt x="1671435" y="2571278"/>
                </a:cubicBezTo>
                <a:cubicBezTo>
                  <a:pt x="1987755" y="2766287"/>
                  <a:pt x="2396830" y="3284725"/>
                  <a:pt x="2627530" y="3413145"/>
                </a:cubicBezTo>
                <a:cubicBezTo>
                  <a:pt x="2858230" y="3541565"/>
                  <a:pt x="2970013" y="3703279"/>
                  <a:pt x="3055633" y="3341800"/>
                </a:cubicBezTo>
                <a:cubicBezTo>
                  <a:pt x="3141254" y="2980321"/>
                  <a:pt x="3153145" y="1727034"/>
                  <a:pt x="3141253" y="1244269"/>
                </a:cubicBezTo>
                <a:cubicBezTo>
                  <a:pt x="3129361" y="761504"/>
                  <a:pt x="3124605" y="618814"/>
                  <a:pt x="2984282" y="445209"/>
                </a:cubicBezTo>
                <a:cubicBezTo>
                  <a:pt x="2843960" y="271604"/>
                  <a:pt x="2299318" y="202638"/>
                  <a:pt x="2299318" y="202638"/>
                </a:cubicBezTo>
                <a:lnTo>
                  <a:pt x="2299318" y="202638"/>
                </a:lnTo>
              </a:path>
            </a:pathLst>
          </a:custGeom>
          <a:ln>
            <a:solidFill>
              <a:srgbClr val="FF00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778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yesNet for Indicators of Impact (Tabu)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" t="5413" r="2871" b="4047"/>
          <a:stretch/>
        </p:blipFill>
        <p:spPr>
          <a:xfrm>
            <a:off x="6050514" y="166381"/>
            <a:ext cx="6141486" cy="669161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4) Inference on Evidence via </a:t>
            </a:r>
            <a:r>
              <a:rPr lang="en-US" dirty="0" err="1"/>
              <a:t>BayesNet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33CFF-7FBC-804F-95AA-7B8B5F9E3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39</a:t>
            </a:fld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445346"/>
              </p:ext>
            </p:extLst>
          </p:nvPr>
        </p:nvGraphicFramePr>
        <p:xfrm>
          <a:off x="0" y="1219318"/>
          <a:ext cx="2837986" cy="4675199"/>
        </p:xfrm>
        <a:graphic>
          <a:graphicData uri="http://schemas.openxmlformats.org/drawingml/2006/table">
            <a:tbl>
              <a:tblPr/>
              <a:tblGrid>
                <a:gridCol w="488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9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39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Increased security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10k/8k language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Individual lawsuit(s)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Class action lawsuit(s)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sensitivity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Executive churn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Consent decree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Industry oversight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testimony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Regulatory fines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Regulatory fines amount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Law enforcement action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industry-only law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Media coverage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Extended media coverage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Legal settlements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Legal settlements amount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fi-FI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bankruptcy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extinction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bankruptcy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extinction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Single domestic jurisdiction affected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Multiple domestic jurisdictions affected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International jurisdictions affected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7687188"/>
              </p:ext>
            </p:extLst>
          </p:nvPr>
        </p:nvGraphicFramePr>
        <p:xfrm>
          <a:off x="3047115" y="1219318"/>
          <a:ext cx="2781300" cy="372364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reporting required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Enhanced data sensitivity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laws created (all industries)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Business relationship ended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Under 1k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1k records disclosed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100,000 records disclosed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million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 million records disclosed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 million records disclosed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billion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</a:t>
                      </a:r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oss of Productivity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amount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description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IOI poor IR handling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IOI poor IR handling Description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Currency code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sp>
        <p:nvSpPr>
          <p:cNvPr id="10" name="Oval 9"/>
          <p:cNvSpPr/>
          <p:nvPr/>
        </p:nvSpPr>
        <p:spPr>
          <a:xfrm>
            <a:off x="7734385" y="2999380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X4</a:t>
            </a:r>
          </a:p>
        </p:txBody>
      </p:sp>
      <p:sp>
        <p:nvSpPr>
          <p:cNvPr id="14" name="Oval 13"/>
          <p:cNvSpPr/>
          <p:nvPr/>
        </p:nvSpPr>
        <p:spPr>
          <a:xfrm>
            <a:off x="8875990" y="3576632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X6</a:t>
            </a:r>
          </a:p>
        </p:txBody>
      </p:sp>
      <p:sp>
        <p:nvSpPr>
          <p:cNvPr id="15" name="Freeform 14"/>
          <p:cNvSpPr/>
          <p:nvPr/>
        </p:nvSpPr>
        <p:spPr>
          <a:xfrm>
            <a:off x="5788708" y="2795260"/>
            <a:ext cx="4707646" cy="4087205"/>
          </a:xfrm>
          <a:custGeom>
            <a:avLst/>
            <a:gdLst>
              <a:gd name="connsiteX0" fmla="*/ 1417683 w 4707646"/>
              <a:gd name="connsiteY0" fmla="*/ 215482 h 4087205"/>
              <a:gd name="connsiteX1" fmla="*/ 2017026 w 4707646"/>
              <a:gd name="connsiteY1" fmla="*/ 1448 h 4087205"/>
              <a:gd name="connsiteX2" fmla="*/ 2730530 w 4707646"/>
              <a:gd name="connsiteY2" fmla="*/ 158407 h 4087205"/>
              <a:gd name="connsiteX3" fmla="*/ 3558195 w 4707646"/>
              <a:gd name="connsiteY3" fmla="*/ 786239 h 4087205"/>
              <a:gd name="connsiteX4" fmla="*/ 3914947 w 4707646"/>
              <a:gd name="connsiteY4" fmla="*/ 1299920 h 4087205"/>
              <a:gd name="connsiteX5" fmla="*/ 4285969 w 4707646"/>
              <a:gd name="connsiteY5" fmla="*/ 1385534 h 4087205"/>
              <a:gd name="connsiteX6" fmla="*/ 4699801 w 4707646"/>
              <a:gd name="connsiteY6" fmla="*/ 2213131 h 4087205"/>
              <a:gd name="connsiteX7" fmla="*/ 3900677 w 4707646"/>
              <a:gd name="connsiteY7" fmla="*/ 3697099 h 4087205"/>
              <a:gd name="connsiteX8" fmla="*/ 3215713 w 4707646"/>
              <a:gd name="connsiteY8" fmla="*/ 4053822 h 4087205"/>
              <a:gd name="connsiteX9" fmla="*/ 2188267 w 4707646"/>
              <a:gd name="connsiteY9" fmla="*/ 3953939 h 4087205"/>
              <a:gd name="connsiteX10" fmla="*/ 1075201 w 4707646"/>
              <a:gd name="connsiteY10" fmla="*/ 3012191 h 4087205"/>
              <a:gd name="connsiteX11" fmla="*/ 104835 w 4707646"/>
              <a:gd name="connsiteY11" fmla="*/ 1984828 h 4087205"/>
              <a:gd name="connsiteX12" fmla="*/ 76295 w 4707646"/>
              <a:gd name="connsiteY12" fmla="*/ 1414072 h 4087205"/>
              <a:gd name="connsiteX13" fmla="*/ 547208 w 4707646"/>
              <a:gd name="connsiteY13" fmla="*/ 615012 h 4087205"/>
              <a:gd name="connsiteX14" fmla="*/ 1531843 w 4707646"/>
              <a:gd name="connsiteY14" fmla="*/ 87062 h 4087205"/>
              <a:gd name="connsiteX15" fmla="*/ 1531843 w 4707646"/>
              <a:gd name="connsiteY15" fmla="*/ 87062 h 4087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07646" h="4087205">
                <a:moveTo>
                  <a:pt x="1417683" y="215482"/>
                </a:moveTo>
                <a:cubicBezTo>
                  <a:pt x="1607950" y="113221"/>
                  <a:pt x="1798218" y="10960"/>
                  <a:pt x="2017026" y="1448"/>
                </a:cubicBezTo>
                <a:cubicBezTo>
                  <a:pt x="2235834" y="-8064"/>
                  <a:pt x="2473669" y="27608"/>
                  <a:pt x="2730530" y="158407"/>
                </a:cubicBezTo>
                <a:cubicBezTo>
                  <a:pt x="2987392" y="289206"/>
                  <a:pt x="3360792" y="595987"/>
                  <a:pt x="3558195" y="786239"/>
                </a:cubicBezTo>
                <a:cubicBezTo>
                  <a:pt x="3755598" y="976491"/>
                  <a:pt x="3793651" y="1200038"/>
                  <a:pt x="3914947" y="1299920"/>
                </a:cubicBezTo>
                <a:cubicBezTo>
                  <a:pt x="4036243" y="1399803"/>
                  <a:pt x="4155160" y="1233332"/>
                  <a:pt x="4285969" y="1385534"/>
                </a:cubicBezTo>
                <a:cubicBezTo>
                  <a:pt x="4416778" y="1537736"/>
                  <a:pt x="4764016" y="1827870"/>
                  <a:pt x="4699801" y="2213131"/>
                </a:cubicBezTo>
                <a:cubicBezTo>
                  <a:pt x="4635586" y="2598392"/>
                  <a:pt x="4148025" y="3390317"/>
                  <a:pt x="3900677" y="3697099"/>
                </a:cubicBezTo>
                <a:cubicBezTo>
                  <a:pt x="3653329" y="4003881"/>
                  <a:pt x="3501115" y="4011015"/>
                  <a:pt x="3215713" y="4053822"/>
                </a:cubicBezTo>
                <a:cubicBezTo>
                  <a:pt x="2930311" y="4096629"/>
                  <a:pt x="2545019" y="4127544"/>
                  <a:pt x="2188267" y="3953939"/>
                </a:cubicBezTo>
                <a:cubicBezTo>
                  <a:pt x="1831515" y="3780334"/>
                  <a:pt x="1422440" y="3340376"/>
                  <a:pt x="1075201" y="3012191"/>
                </a:cubicBezTo>
                <a:cubicBezTo>
                  <a:pt x="727962" y="2684006"/>
                  <a:pt x="271319" y="2251181"/>
                  <a:pt x="104835" y="1984828"/>
                </a:cubicBezTo>
                <a:cubicBezTo>
                  <a:pt x="-61649" y="1718475"/>
                  <a:pt x="2566" y="1642375"/>
                  <a:pt x="76295" y="1414072"/>
                </a:cubicBezTo>
                <a:cubicBezTo>
                  <a:pt x="150024" y="1185769"/>
                  <a:pt x="304617" y="836180"/>
                  <a:pt x="547208" y="615012"/>
                </a:cubicBezTo>
                <a:cubicBezTo>
                  <a:pt x="789799" y="393844"/>
                  <a:pt x="1531843" y="87062"/>
                  <a:pt x="1531843" y="87062"/>
                </a:cubicBezTo>
                <a:lnTo>
                  <a:pt x="1531843" y="87062"/>
                </a:lnTo>
              </a:path>
            </a:pathLst>
          </a:custGeom>
          <a:ln>
            <a:solidFill>
              <a:srgbClr val="FF00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419348" y="5851710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X18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72423" y="5151079"/>
            <a:ext cx="3374421" cy="1208097"/>
          </a:xfrm>
          <a:prstGeom prst="rect">
            <a:avLst/>
          </a:prstGeom>
          <a:effectLst>
            <a:outerShdw blurRad="95250" dist="190500" dir="2460000" rotWithShape="0">
              <a:srgbClr val="000000">
                <a:alpha val="2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"/>
            <a:r>
              <a:rPr lang="en-US" dirty="0">
                <a:solidFill>
                  <a:srgbClr val="000000"/>
                </a:solidFill>
              </a:rPr>
              <a:t>X4  Class Action Lawsuit</a:t>
            </a:r>
          </a:p>
          <a:p>
            <a:pPr fontAlgn="b"/>
            <a:r>
              <a:rPr lang="en-US" dirty="0">
                <a:solidFill>
                  <a:srgbClr val="000000"/>
                </a:solidFill>
              </a:rPr>
              <a:t>X6  Executive Churn</a:t>
            </a:r>
          </a:p>
          <a:p>
            <a:pPr fontAlgn="b"/>
            <a:r>
              <a:rPr lang="en-US" dirty="0">
                <a:solidFill>
                  <a:srgbClr val="000000"/>
                </a:solidFill>
              </a:rPr>
              <a:t>X18 Bankruptcy</a:t>
            </a:r>
          </a:p>
        </p:txBody>
      </p:sp>
    </p:spTree>
    <p:extLst>
      <p:ext uri="{BB962C8B-B14F-4D97-AF65-F5344CB8AC3E}">
        <p14:creationId xmlns:p14="http://schemas.microsoft.com/office/powerpoint/2010/main" val="201507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Learning as Gradient Descent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21" y="948890"/>
            <a:ext cx="10058089" cy="553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1493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yesNet for Indicators of Impact (Tabu)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" t="5413" r="2871" b="4047"/>
          <a:stretch/>
        </p:blipFill>
        <p:spPr>
          <a:xfrm>
            <a:off x="6050514" y="166381"/>
            <a:ext cx="6141486" cy="669161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4) Inference on Evidence via </a:t>
            </a:r>
            <a:r>
              <a:rPr lang="en-US" dirty="0" err="1"/>
              <a:t>BayesNet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33CFF-7FBC-804F-95AA-7B8B5F9E3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40</a:t>
            </a:fld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419909"/>
              </p:ext>
            </p:extLst>
          </p:nvPr>
        </p:nvGraphicFramePr>
        <p:xfrm>
          <a:off x="0" y="1219318"/>
          <a:ext cx="2837986" cy="4675199"/>
        </p:xfrm>
        <a:graphic>
          <a:graphicData uri="http://schemas.openxmlformats.org/drawingml/2006/table">
            <a:tbl>
              <a:tblPr/>
              <a:tblGrid>
                <a:gridCol w="488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9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39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Increased security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10k/8k language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Individual lawsuit(s)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Class action lawsuit(s)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sensitivity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Executive churn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Consent decree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Industry oversight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X9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testimony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Regulatory fines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Regulatory fines amount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Law enforcement action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industry-only law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Media coverage   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X15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Extended media coverage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X16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Legal settlements 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X17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Legal settlements amount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fi-FI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X18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bankruptcy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X19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Organization extinction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X20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bankruptcy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X21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Partner extinction                  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X22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Single domestic jurisdiction affected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X23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Multiple domestic jurisdictions affected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86717">
                <a:tc>
                  <a:txBody>
                    <a:bodyPr/>
                    <a:lstStyle/>
                    <a:p>
                      <a:pPr algn="ctr" fontAlgn="b"/>
                      <a:r>
                        <a:rPr lang="is-I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X24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International jurisdictions affected       </a:t>
                      </a:r>
                    </a:p>
                  </a:txBody>
                  <a:tcPr marL="12124" marR="12124" marT="121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916018"/>
              </p:ext>
            </p:extLst>
          </p:nvPr>
        </p:nvGraphicFramePr>
        <p:xfrm>
          <a:off x="3047115" y="1219318"/>
          <a:ext cx="2781300" cy="372364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Indicator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Government reporting required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Enhanced data sensitivity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New laws created (all industries)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Business relationship ended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X29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Under 1k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1k records disclosed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10k records disclosed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100,000 records disclosed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million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 million records disclosed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100 million records disclosed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Over 1 billion records disclosed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L</a:t>
                      </a:r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oss of Productivity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amount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Other monetary impact description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IOI poor IR handling            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IOI poor IR handling Description          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1" u="none" strike="noStrike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X42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1" u="none" strike="noStrike" dirty="0">
                          <a:solidFill>
                            <a:srgbClr val="808080"/>
                          </a:solidFill>
                          <a:effectLst/>
                          <a:latin typeface="Calibri"/>
                        </a:rPr>
                        <a:t> Currency code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sp>
        <p:nvSpPr>
          <p:cNvPr id="14" name="Oval 13"/>
          <p:cNvSpPr/>
          <p:nvPr/>
        </p:nvSpPr>
        <p:spPr>
          <a:xfrm>
            <a:off x="8875990" y="3576632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X6</a:t>
            </a:r>
          </a:p>
        </p:txBody>
      </p:sp>
      <p:sp>
        <p:nvSpPr>
          <p:cNvPr id="15" name="Freeform 14"/>
          <p:cNvSpPr/>
          <p:nvPr/>
        </p:nvSpPr>
        <p:spPr>
          <a:xfrm>
            <a:off x="5788708" y="2795260"/>
            <a:ext cx="4707646" cy="4087205"/>
          </a:xfrm>
          <a:custGeom>
            <a:avLst/>
            <a:gdLst>
              <a:gd name="connsiteX0" fmla="*/ 1417683 w 4707646"/>
              <a:gd name="connsiteY0" fmla="*/ 215482 h 4087205"/>
              <a:gd name="connsiteX1" fmla="*/ 2017026 w 4707646"/>
              <a:gd name="connsiteY1" fmla="*/ 1448 h 4087205"/>
              <a:gd name="connsiteX2" fmla="*/ 2730530 w 4707646"/>
              <a:gd name="connsiteY2" fmla="*/ 158407 h 4087205"/>
              <a:gd name="connsiteX3" fmla="*/ 3558195 w 4707646"/>
              <a:gd name="connsiteY3" fmla="*/ 786239 h 4087205"/>
              <a:gd name="connsiteX4" fmla="*/ 3914947 w 4707646"/>
              <a:gd name="connsiteY4" fmla="*/ 1299920 h 4087205"/>
              <a:gd name="connsiteX5" fmla="*/ 4285969 w 4707646"/>
              <a:gd name="connsiteY5" fmla="*/ 1385534 h 4087205"/>
              <a:gd name="connsiteX6" fmla="*/ 4699801 w 4707646"/>
              <a:gd name="connsiteY6" fmla="*/ 2213131 h 4087205"/>
              <a:gd name="connsiteX7" fmla="*/ 3900677 w 4707646"/>
              <a:gd name="connsiteY7" fmla="*/ 3697099 h 4087205"/>
              <a:gd name="connsiteX8" fmla="*/ 3215713 w 4707646"/>
              <a:gd name="connsiteY8" fmla="*/ 4053822 h 4087205"/>
              <a:gd name="connsiteX9" fmla="*/ 2188267 w 4707646"/>
              <a:gd name="connsiteY9" fmla="*/ 3953939 h 4087205"/>
              <a:gd name="connsiteX10" fmla="*/ 1075201 w 4707646"/>
              <a:gd name="connsiteY10" fmla="*/ 3012191 h 4087205"/>
              <a:gd name="connsiteX11" fmla="*/ 104835 w 4707646"/>
              <a:gd name="connsiteY11" fmla="*/ 1984828 h 4087205"/>
              <a:gd name="connsiteX12" fmla="*/ 76295 w 4707646"/>
              <a:gd name="connsiteY12" fmla="*/ 1414072 h 4087205"/>
              <a:gd name="connsiteX13" fmla="*/ 547208 w 4707646"/>
              <a:gd name="connsiteY13" fmla="*/ 615012 h 4087205"/>
              <a:gd name="connsiteX14" fmla="*/ 1531843 w 4707646"/>
              <a:gd name="connsiteY14" fmla="*/ 87062 h 4087205"/>
              <a:gd name="connsiteX15" fmla="*/ 1531843 w 4707646"/>
              <a:gd name="connsiteY15" fmla="*/ 87062 h 4087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07646" h="4087205">
                <a:moveTo>
                  <a:pt x="1417683" y="215482"/>
                </a:moveTo>
                <a:cubicBezTo>
                  <a:pt x="1607950" y="113221"/>
                  <a:pt x="1798218" y="10960"/>
                  <a:pt x="2017026" y="1448"/>
                </a:cubicBezTo>
                <a:cubicBezTo>
                  <a:pt x="2235834" y="-8064"/>
                  <a:pt x="2473669" y="27608"/>
                  <a:pt x="2730530" y="158407"/>
                </a:cubicBezTo>
                <a:cubicBezTo>
                  <a:pt x="2987392" y="289206"/>
                  <a:pt x="3360792" y="595987"/>
                  <a:pt x="3558195" y="786239"/>
                </a:cubicBezTo>
                <a:cubicBezTo>
                  <a:pt x="3755598" y="976491"/>
                  <a:pt x="3793651" y="1200038"/>
                  <a:pt x="3914947" y="1299920"/>
                </a:cubicBezTo>
                <a:cubicBezTo>
                  <a:pt x="4036243" y="1399803"/>
                  <a:pt x="4155160" y="1233332"/>
                  <a:pt x="4285969" y="1385534"/>
                </a:cubicBezTo>
                <a:cubicBezTo>
                  <a:pt x="4416778" y="1537736"/>
                  <a:pt x="4764016" y="1827870"/>
                  <a:pt x="4699801" y="2213131"/>
                </a:cubicBezTo>
                <a:cubicBezTo>
                  <a:pt x="4635586" y="2598392"/>
                  <a:pt x="4148025" y="3390317"/>
                  <a:pt x="3900677" y="3697099"/>
                </a:cubicBezTo>
                <a:cubicBezTo>
                  <a:pt x="3653329" y="4003881"/>
                  <a:pt x="3501115" y="4011015"/>
                  <a:pt x="3215713" y="4053822"/>
                </a:cubicBezTo>
                <a:cubicBezTo>
                  <a:pt x="2930311" y="4096629"/>
                  <a:pt x="2545019" y="4127544"/>
                  <a:pt x="2188267" y="3953939"/>
                </a:cubicBezTo>
                <a:cubicBezTo>
                  <a:pt x="1831515" y="3780334"/>
                  <a:pt x="1422440" y="3340376"/>
                  <a:pt x="1075201" y="3012191"/>
                </a:cubicBezTo>
                <a:cubicBezTo>
                  <a:pt x="727962" y="2684006"/>
                  <a:pt x="271319" y="2251181"/>
                  <a:pt x="104835" y="1984828"/>
                </a:cubicBezTo>
                <a:cubicBezTo>
                  <a:pt x="-61649" y="1718475"/>
                  <a:pt x="2566" y="1642375"/>
                  <a:pt x="76295" y="1414072"/>
                </a:cubicBezTo>
                <a:cubicBezTo>
                  <a:pt x="150024" y="1185769"/>
                  <a:pt x="304617" y="836180"/>
                  <a:pt x="547208" y="615012"/>
                </a:cubicBezTo>
                <a:cubicBezTo>
                  <a:pt x="789799" y="393844"/>
                  <a:pt x="1531843" y="87062"/>
                  <a:pt x="1531843" y="87062"/>
                </a:cubicBezTo>
                <a:lnTo>
                  <a:pt x="1531843" y="87062"/>
                </a:lnTo>
              </a:path>
            </a:pathLst>
          </a:custGeom>
          <a:ln>
            <a:solidFill>
              <a:srgbClr val="FF00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419348" y="5409338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X37</a:t>
            </a:r>
          </a:p>
        </p:txBody>
      </p:sp>
      <p:sp>
        <p:nvSpPr>
          <p:cNvPr id="13" name="Oval 12"/>
          <p:cNvSpPr/>
          <p:nvPr/>
        </p:nvSpPr>
        <p:spPr>
          <a:xfrm>
            <a:off x="8419348" y="6446482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X19</a:t>
            </a:r>
          </a:p>
        </p:txBody>
      </p:sp>
      <p:sp>
        <p:nvSpPr>
          <p:cNvPr id="18" name="Oval 17"/>
          <p:cNvSpPr/>
          <p:nvPr/>
        </p:nvSpPr>
        <p:spPr>
          <a:xfrm>
            <a:off x="8433618" y="4721772"/>
            <a:ext cx="442372" cy="442372"/>
          </a:xfrm>
          <a:prstGeom prst="ellipse">
            <a:avLst/>
          </a:prstGeom>
          <a:solidFill>
            <a:srgbClr val="FFFF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X8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9108" y="4191973"/>
            <a:ext cx="5006900" cy="830997"/>
          </a:xfrm>
          <a:prstGeom prst="rect">
            <a:avLst/>
          </a:prstGeom>
          <a:solidFill>
            <a:srgbClr val="FFFFFF"/>
          </a:solidFill>
          <a:ln w="38100" cmpd="sng">
            <a:solidFill>
              <a:schemeClr val="accent1">
                <a:lumMod val="75000"/>
              </a:schemeClr>
            </a:solidFill>
          </a:ln>
          <a:effectLst>
            <a:outerShdw blurRad="152400" dist="215900" dir="2700000" algn="tl" rotWithShape="0">
              <a:srgbClr val="000000">
                <a:alpha val="30000"/>
              </a:srgbClr>
            </a:outerShdw>
          </a:effectLst>
        </p:spPr>
        <p:txBody>
          <a:bodyPr wrap="square" rtlCol="0">
            <a:spAutoFit/>
          </a:bodyPr>
          <a:lstStyle/>
          <a:p>
            <a:pPr marL="228600" indent="-228600"/>
            <a:r>
              <a:rPr lang="en-US" b="1" dirty="0">
                <a:solidFill>
                  <a:schemeClr val="tx2"/>
                </a:solidFill>
                <a:latin typeface="Calibri"/>
                <a:ea typeface="+mj-ea"/>
                <a:cs typeface="Calibri"/>
              </a:rPr>
              <a:t>Correlated/Co-occurring/Redundant Indicators: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81808" y="5048620"/>
            <a:ext cx="5006900" cy="1569660"/>
          </a:xfrm>
          <a:prstGeom prst="rect">
            <a:avLst/>
          </a:prstGeom>
          <a:effectLst>
            <a:outerShdw blurRad="95250" dist="190500" dir="2460000" rotWithShape="0">
              <a:srgbClr val="000000">
                <a:alpha val="2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fontAlgn="b"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mr-IN" dirty="0"/>
              <a:t> X6</a:t>
            </a:r>
            <a:r>
              <a:rPr lang="en-US" dirty="0"/>
              <a:t>   </a:t>
            </a:r>
            <a:r>
              <a:rPr lang="mr-IN" dirty="0"/>
              <a:t>Executive churn                            </a:t>
            </a:r>
          </a:p>
          <a:p>
            <a:r>
              <a:rPr lang="mr-IN" dirty="0"/>
              <a:t> X8</a:t>
            </a:r>
            <a:r>
              <a:rPr lang="en-US" dirty="0"/>
              <a:t>   </a:t>
            </a:r>
            <a:r>
              <a:rPr lang="mr-IN" dirty="0"/>
              <a:t>Industry oversight                         </a:t>
            </a:r>
          </a:p>
          <a:p>
            <a:r>
              <a:rPr lang="mr-IN" dirty="0"/>
              <a:t> X19</a:t>
            </a:r>
            <a:r>
              <a:rPr lang="en-US" dirty="0"/>
              <a:t> </a:t>
            </a:r>
            <a:r>
              <a:rPr lang="mr-IN" dirty="0"/>
              <a:t>Organization extinction                    </a:t>
            </a:r>
          </a:p>
          <a:p>
            <a:r>
              <a:rPr lang="mr-IN" dirty="0"/>
              <a:t> X37</a:t>
            </a:r>
            <a:r>
              <a:rPr lang="en-US" dirty="0"/>
              <a:t> </a:t>
            </a:r>
            <a:r>
              <a:rPr lang="mr-IN" dirty="0"/>
              <a:t>Loss of Productivity                 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8464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Messages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Starting with a solid theoretical model is vital</a:t>
            </a:r>
          </a:p>
          <a:p>
            <a:r>
              <a:rPr lang="en-US" dirty="0"/>
              <a:t>Start with what you know and data you have. </a:t>
            </a:r>
            <a:br>
              <a:rPr lang="en-US" dirty="0"/>
            </a:br>
            <a:r>
              <a:rPr lang="en-US" dirty="0"/>
              <a:t>Use as stepping stones into the less-known and then unknown.</a:t>
            </a:r>
          </a:p>
          <a:p>
            <a:r>
              <a:rPr lang="en-US" dirty="0"/>
              <a:t>It’s OK to start with a crude, even erroneous metric if you have good “error signals” to guide learning and improvement.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172D532-DF5A-DC46-AFE7-842F56AD7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62209" y="6359176"/>
            <a:ext cx="1401804" cy="365125"/>
          </a:xfrm>
          <a:prstGeom prst="rect">
            <a:avLst/>
          </a:prstGeom>
        </p:spPr>
        <p:txBody>
          <a:bodyPr/>
          <a:lstStyle/>
          <a:p>
            <a:fld id="{F56C8676-1494-424A-9EE1-69F4EB666BA8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42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E0791-B1B2-1D42-A3AC-C532C0D4D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5CF987-020B-1347-B523-E7E8DDF91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42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B5D2DC-FF1B-C84A-9C20-4DB11777B33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8953" y="1368489"/>
            <a:ext cx="11102737" cy="4616067"/>
          </a:xfrm>
        </p:spPr>
        <p:txBody>
          <a:bodyPr/>
          <a:lstStyle/>
          <a:p>
            <a:r>
              <a:rPr lang="en-US" dirty="0"/>
              <a:t>Coping with unknown number of disclosed records</a:t>
            </a:r>
          </a:p>
          <a:p>
            <a:r>
              <a:rPr lang="en-US" dirty="0"/>
              <a:t>Analyze and code international incidents</a:t>
            </a:r>
          </a:p>
          <a:p>
            <a:pPr lvl="1"/>
            <a:r>
              <a:rPr lang="en-US" dirty="0"/>
              <a:t> different legal framework</a:t>
            </a:r>
          </a:p>
          <a:p>
            <a:r>
              <a:rPr lang="en-US" dirty="0"/>
              <a:t>Continue refining weights and scoring model, adding rigor</a:t>
            </a:r>
          </a:p>
          <a:p>
            <a:r>
              <a:rPr lang="en-US" dirty="0"/>
              <a:t>Begin to build Branching Activity Models linked to Indicators of Impact</a:t>
            </a:r>
          </a:p>
          <a:p>
            <a:pPr lvl="1"/>
            <a:r>
              <a:rPr lang="en-US" i="1" dirty="0"/>
              <a:t>Spin up the Monte Carlo Simulations!</a:t>
            </a:r>
          </a:p>
        </p:txBody>
      </p:sp>
    </p:spTree>
    <p:extLst>
      <p:ext uri="{BB962C8B-B14F-4D97-AF65-F5344CB8AC3E}">
        <p14:creationId xmlns:p14="http://schemas.microsoft.com/office/powerpoint/2010/main" val="31593011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E0791-B1B2-1D42-A3AC-C532C0D4D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for More Information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5CF987-020B-1347-B523-E7E8DDF91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43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B5D2DC-FF1B-C84A-9C20-4DB11777B33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8953" y="1368489"/>
            <a:ext cx="11102737" cy="4616067"/>
          </a:xfrm>
        </p:spPr>
        <p:txBody>
          <a:bodyPr>
            <a:normAutofit/>
          </a:bodyPr>
          <a:lstStyle/>
          <a:p>
            <a:r>
              <a:rPr lang="en-US" dirty="0"/>
              <a:t>VERIS Community Database Project:  </a:t>
            </a:r>
            <a:r>
              <a:rPr lang="en-US" dirty="0">
                <a:hlinkClick r:id="rId3"/>
              </a:rPr>
              <a:t>https://github.com/vz-risk/VCDB</a:t>
            </a:r>
            <a:r>
              <a:rPr lang="en-US" dirty="0"/>
              <a:t> </a:t>
            </a:r>
          </a:p>
          <a:p>
            <a:r>
              <a:rPr lang="en-US" dirty="0"/>
              <a:t>Impact Scale Research Dataset: </a:t>
            </a:r>
            <a:r>
              <a:rPr lang="en-US" dirty="0">
                <a:hlinkClick r:id="rId4"/>
              </a:rPr>
              <a:t>https://github.com/swidup/Breach-Impact-Scale</a:t>
            </a:r>
            <a:r>
              <a:rPr lang="en-US" dirty="0"/>
              <a:t> </a:t>
            </a:r>
          </a:p>
          <a:p>
            <a:r>
              <a:rPr lang="en-US" dirty="0"/>
              <a:t>Case Study </a:t>
            </a:r>
            <a:r>
              <a:rPr lang="en-US" dirty="0" err="1"/>
              <a:t>json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Equifax: 957d1a6c-de24-41d0-8d09-d72157da4848.json</a:t>
            </a:r>
          </a:p>
          <a:p>
            <a:pPr lvl="1"/>
            <a:r>
              <a:rPr lang="en-US" dirty="0"/>
              <a:t>Yahoo: 7DA7CEC9-4052-4878-8EFA-44673719DAC6.json</a:t>
            </a:r>
          </a:p>
          <a:p>
            <a:pPr lvl="1"/>
            <a:r>
              <a:rPr lang="en-US" dirty="0"/>
              <a:t>Marriott: 160bd508-2d5d-435b-9e12-c58dd028ba6e.json</a:t>
            </a:r>
          </a:p>
          <a:p>
            <a:pPr lvl="1"/>
            <a:r>
              <a:rPr lang="en-US" dirty="0" err="1"/>
              <a:t>LabMD</a:t>
            </a:r>
            <a:r>
              <a:rPr lang="en-US" dirty="0"/>
              <a:t>: 1F7FBF08-8CE3-4C08-A274-E62C7A07ED80.json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8037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E0791-B1B2-1D42-A3AC-C532C0D4D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5CF987-020B-1347-B523-E7E8DDF91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44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B5D2DC-FF1B-C84A-9C20-4DB11777B33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8953" y="1368489"/>
            <a:ext cx="11102737" cy="461606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Suzanne’s contact info:</a:t>
            </a:r>
          </a:p>
          <a:p>
            <a:pPr lvl="1"/>
            <a:r>
              <a:rPr lang="en-US" dirty="0"/>
              <a:t>Twitter:  @</a:t>
            </a:r>
            <a:r>
              <a:rPr lang="en-US" dirty="0" err="1"/>
              <a:t>SuzanneWidup</a:t>
            </a:r>
            <a:endParaRPr lang="en-US" dirty="0"/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3"/>
              </a:rPr>
              <a:t>suzanne.widup@verizon.com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Russell’s contact info:</a:t>
            </a:r>
          </a:p>
          <a:p>
            <a:pPr lvl="1"/>
            <a:r>
              <a:rPr lang="en-US" dirty="0"/>
              <a:t>Twitter:  @</a:t>
            </a:r>
            <a:r>
              <a:rPr lang="en-US" dirty="0" err="1"/>
              <a:t>MrMeritology</a:t>
            </a:r>
            <a:endParaRPr lang="en-US" dirty="0"/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4"/>
              </a:rPr>
              <a:t>russell.thomas@meritology.com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VERISDB:</a:t>
            </a:r>
          </a:p>
          <a:p>
            <a:pPr lvl="1"/>
            <a:r>
              <a:rPr lang="en-US" dirty="0"/>
              <a:t>Twitter:  @VERISDB for running data breach feed as I find them</a:t>
            </a:r>
          </a:p>
        </p:txBody>
      </p:sp>
    </p:spTree>
    <p:extLst>
      <p:ext uri="{BB962C8B-B14F-4D97-AF65-F5344CB8AC3E}">
        <p14:creationId xmlns:p14="http://schemas.microsoft.com/office/powerpoint/2010/main" val="3561841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5</a:t>
            </a:fld>
            <a:endParaRPr lang="en-US" dirty="0"/>
          </a:p>
        </p:txBody>
      </p:sp>
      <p:pic>
        <p:nvPicPr>
          <p:cNvPr id="2" name="Picture 1" descr="Screen Shot 2019-03-21 at 12.12.1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632" y="0"/>
            <a:ext cx="10761368" cy="6858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27521" y="92945"/>
            <a:ext cx="4936749" cy="1761385"/>
          </a:xfrm>
        </p:spPr>
        <p:txBody>
          <a:bodyPr>
            <a:normAutofit/>
          </a:bodyPr>
          <a:lstStyle/>
          <a:p>
            <a:r>
              <a:rPr lang="en-US" dirty="0"/>
              <a:t>Theory</a:t>
            </a:r>
            <a:br>
              <a:rPr lang="en-US" dirty="0"/>
            </a:br>
            <a:r>
              <a:rPr lang="en-US" dirty="0"/>
              <a:t>and</a:t>
            </a:r>
            <a:br>
              <a:rPr lang="en-US" dirty="0"/>
            </a:br>
            <a:r>
              <a:rPr lang="en-US" dirty="0"/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1508807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6</a:t>
            </a:fld>
            <a:endParaRPr lang="en-US" dirty="0"/>
          </a:p>
        </p:txBody>
      </p:sp>
      <p:pic>
        <p:nvPicPr>
          <p:cNvPr id="9" name="Picture 8" descr="Screen Shot 2019-03-21 at 12.13.1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26" y="0"/>
            <a:ext cx="10407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906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Picture 7" descr="Screen Shot 2019-03-21 at 12.17.5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9326"/>
            <a:ext cx="12192000" cy="545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34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3,474 US incidents in the VCDB</a:t>
            </a:r>
          </a:p>
          <a:p>
            <a:pPr lvl="1"/>
            <a:r>
              <a:rPr lang="en-US" dirty="0"/>
              <a:t>2,738 had data about number of disclosed records</a:t>
            </a:r>
          </a:p>
          <a:p>
            <a:r>
              <a:rPr lang="en-US" dirty="0"/>
              <a:t>Hand coded based on publicly available information</a:t>
            </a:r>
          </a:p>
          <a:p>
            <a:r>
              <a:rPr lang="en-US" dirty="0"/>
              <a:t>Added to JSON in optional sections. Doesn’t depend on or change VERIS</a:t>
            </a:r>
          </a:p>
          <a:p>
            <a:r>
              <a:rPr lang="en-US" dirty="0"/>
              <a:t>42 Indicators of Impact, manually generated and revised in the course of coding the cases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267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Indicators of Impact (1 of 2)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C8676-1494-424A-9EE1-69F4EB666BA8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C208253-1957-9044-B90A-2F00170756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0627639"/>
              </p:ext>
            </p:extLst>
          </p:nvPr>
        </p:nvGraphicFramePr>
        <p:xfrm>
          <a:off x="783772" y="1063607"/>
          <a:ext cx="10624456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4521">
                  <a:extLst>
                    <a:ext uri="{9D8B030D-6E8A-4147-A177-3AD203B41FA5}">
                      <a16:colId xmlns:a16="http://schemas.microsoft.com/office/drawing/2014/main" val="2450831794"/>
                    </a:ext>
                  </a:extLst>
                </a:gridCol>
                <a:gridCol w="1424031">
                  <a:extLst>
                    <a:ext uri="{9D8B030D-6E8A-4147-A177-3AD203B41FA5}">
                      <a16:colId xmlns:a16="http://schemas.microsoft.com/office/drawing/2014/main" val="1058175443"/>
                    </a:ext>
                  </a:extLst>
                </a:gridCol>
                <a:gridCol w="3950539">
                  <a:extLst>
                    <a:ext uri="{9D8B030D-6E8A-4147-A177-3AD203B41FA5}">
                      <a16:colId xmlns:a16="http://schemas.microsoft.com/office/drawing/2014/main" val="3363670409"/>
                    </a:ext>
                  </a:extLst>
                </a:gridCol>
                <a:gridCol w="1335365">
                  <a:extLst>
                    <a:ext uri="{9D8B030D-6E8A-4147-A177-3AD203B41FA5}">
                      <a16:colId xmlns:a16="http://schemas.microsoft.com/office/drawing/2014/main" val="22459653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Indicator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Weight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Indicator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Weight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271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10k/8k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Individual lawsuit(s)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536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Business relationship ended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Industry oversight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2859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Class action lawsuit(s)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Intl jurisdictions affected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909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Consent decree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Law enforcement 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82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Enhanced data 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Legal settlements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74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Executive churn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Legal settlements 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731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Extended media coverage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Loss of productivity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582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Govt reporting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Media  coverage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458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Govt testimony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Multiple domestic jurisdictions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9934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Increased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New industry law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460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161108"/>
      </p:ext>
    </p:extLst>
  </p:cSld>
  <p:clrMapOvr>
    <a:masterClrMapping/>
  </p:clrMapOvr>
</p:sld>
</file>

<file path=ppt/theme/theme1.xml><?xml version="1.0" encoding="utf-8"?>
<a:theme xmlns:a="http://schemas.openxmlformats.org/drawingml/2006/main" name="RSAC 2019 theme">
  <a:themeElements>
    <a:clrScheme name="Custom 6">
      <a:dk1>
        <a:srgbClr val="000000"/>
      </a:dk1>
      <a:lt1>
        <a:srgbClr val="FFFFFF"/>
      </a:lt1>
      <a:dk2>
        <a:srgbClr val="560096"/>
      </a:dk2>
      <a:lt2>
        <a:srgbClr val="78D5E1"/>
      </a:lt2>
      <a:accent1>
        <a:srgbClr val="2AECE1"/>
      </a:accent1>
      <a:accent2>
        <a:srgbClr val="ECC52A"/>
      </a:accent2>
      <a:accent3>
        <a:srgbClr val="FD7116"/>
      </a:accent3>
      <a:accent4>
        <a:srgbClr val="E736F7"/>
      </a:accent4>
      <a:accent5>
        <a:srgbClr val="2338A0"/>
      </a:accent5>
      <a:accent6>
        <a:srgbClr val="560096"/>
      </a:accent6>
      <a:hlink>
        <a:srgbClr val="2338A0"/>
      </a:hlink>
      <a:folHlink>
        <a:srgbClr val="5600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RSAC 2019 speaker template - individual speaker" id="{4B6D180C-BD71-DC4D-801A-E5D3B0E8EA68}" vid="{3E61D63C-1A54-594E-8357-E7A07F59DD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35660</TotalTime>
  <Words>2771</Words>
  <Application>Microsoft Macintosh PowerPoint</Application>
  <PresentationFormat>Widescreen</PresentationFormat>
  <Paragraphs>875</Paragraphs>
  <Slides>44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Calibri</vt:lpstr>
      <vt:lpstr>Calibri Light</vt:lpstr>
      <vt:lpstr>Courier New</vt:lpstr>
      <vt:lpstr>Helvetica</vt:lpstr>
      <vt:lpstr>System Font Regular</vt:lpstr>
      <vt:lpstr>Wingdings</vt:lpstr>
      <vt:lpstr>RSAC 2019 theme</vt:lpstr>
      <vt:lpstr>Calibrating a Scoring System for Data Breach Impact</vt:lpstr>
      <vt:lpstr>Outline</vt:lpstr>
      <vt:lpstr>Organization Learning as Gradient Descent</vt:lpstr>
      <vt:lpstr>Organization Learning as Gradient Descent</vt:lpstr>
      <vt:lpstr>Theory and Method</vt:lpstr>
      <vt:lpstr>PowerPoint Presentation</vt:lpstr>
      <vt:lpstr>PowerPoint Presentation</vt:lpstr>
      <vt:lpstr>The Data</vt:lpstr>
      <vt:lpstr>Indicators of Impact (1 of 2)</vt:lpstr>
      <vt:lpstr>Indicators of Impact (2 of 2)</vt:lpstr>
      <vt:lpstr>Frequency of Indicators</vt:lpstr>
      <vt:lpstr>Distribution of Record Loss</vt:lpstr>
      <vt:lpstr>Idea: Breach Impact Scale for Lognormal or Power Law</vt:lpstr>
      <vt:lpstr>Breach Impact Scale (1/3)</vt:lpstr>
      <vt:lpstr>Breach Impact Scale (2/3)</vt:lpstr>
      <vt:lpstr>Breach Impact Scale (3/3)</vt:lpstr>
      <vt:lpstr>Distribution of Impact Scores</vt:lpstr>
      <vt:lpstr>Case Study #1</vt:lpstr>
      <vt:lpstr>Case Study #2</vt:lpstr>
      <vt:lpstr>Case Study #3</vt:lpstr>
      <vt:lpstr>Case Study #4 LabMD</vt:lpstr>
      <vt:lpstr>Case Study Summaries</vt:lpstr>
      <vt:lpstr>Frequency of High Impact Breaches by Industry</vt:lpstr>
      <vt:lpstr>Actions associated with High Impact Breaches</vt:lpstr>
      <vt:lpstr>How You Might Use Impact Scores</vt:lpstr>
      <vt:lpstr>Score Calibration via Explorations</vt:lpstr>
      <vt:lpstr>1) Correlated / Co-occurring / Redundant Indicators</vt:lpstr>
      <vt:lpstr>2) Linear Model for # Disclosed Records</vt:lpstr>
      <vt:lpstr>Original Scores</vt:lpstr>
      <vt:lpstr>New Scores</vt:lpstr>
      <vt:lpstr>“Hmmm…problems…”</vt:lpstr>
      <vt:lpstr>“…serious problems…”</vt:lpstr>
      <vt:lpstr>3) Constrained Optimization</vt:lpstr>
      <vt:lpstr>3) Constrained Optimization</vt:lpstr>
      <vt:lpstr>4) Inference on Evidence  via BayesNet</vt:lpstr>
      <vt:lpstr>4) Inference on Evidence via BayesNet</vt:lpstr>
      <vt:lpstr>4) Inference on Evidence via BayesNet</vt:lpstr>
      <vt:lpstr>4) Inference on Evidence via BayesNet</vt:lpstr>
      <vt:lpstr>4) Inference on Evidence via BayesNet</vt:lpstr>
      <vt:lpstr>4) Inference on Evidence via BayesNet</vt:lpstr>
      <vt:lpstr>Main Messages</vt:lpstr>
      <vt:lpstr>Next Steps</vt:lpstr>
      <vt:lpstr>Resources for More Information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Please Read</dc:title>
  <dc:creator>Suzanne Widup</dc:creator>
  <cp:lastModifiedBy>Suzanne Widup</cp:lastModifiedBy>
  <cp:revision>113</cp:revision>
  <cp:lastPrinted>2019-03-21T12:36:09Z</cp:lastPrinted>
  <dcterms:created xsi:type="dcterms:W3CDTF">2018-12-07T19:17:29Z</dcterms:created>
  <dcterms:modified xsi:type="dcterms:W3CDTF">2019-03-21T12:38:39Z</dcterms:modified>
</cp:coreProperties>
</file>

<file path=docProps/thumbnail.jpeg>
</file>